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5"/>
  </p:notesMasterIdLst>
  <p:sldIdLst>
    <p:sldId id="256" r:id="rId2"/>
    <p:sldId id="312" r:id="rId3"/>
    <p:sldId id="302" r:id="rId4"/>
    <p:sldId id="584" r:id="rId5"/>
    <p:sldId id="547" r:id="rId6"/>
    <p:sldId id="585" r:id="rId7"/>
    <p:sldId id="321" r:id="rId8"/>
    <p:sldId id="334" r:id="rId9"/>
    <p:sldId id="323" r:id="rId10"/>
    <p:sldId id="324" r:id="rId11"/>
    <p:sldId id="325" r:id="rId12"/>
    <p:sldId id="322" r:id="rId13"/>
    <p:sldId id="326" r:id="rId14"/>
    <p:sldId id="335" r:id="rId15"/>
    <p:sldId id="328" r:id="rId16"/>
    <p:sldId id="329" r:id="rId17"/>
    <p:sldId id="332" r:id="rId18"/>
    <p:sldId id="612" r:id="rId19"/>
    <p:sldId id="611" r:id="rId20"/>
    <p:sldId id="333" r:id="rId21"/>
    <p:sldId id="598" r:id="rId22"/>
    <p:sldId id="519" r:id="rId23"/>
    <p:sldId id="521" r:id="rId24"/>
    <p:sldId id="522" r:id="rId25"/>
    <p:sldId id="610" r:id="rId26"/>
    <p:sldId id="609" r:id="rId27"/>
    <p:sldId id="580" r:id="rId28"/>
    <p:sldId id="578" r:id="rId29"/>
    <p:sldId id="571" r:id="rId30"/>
    <p:sldId id="572" r:id="rId31"/>
    <p:sldId id="574" r:id="rId32"/>
    <p:sldId id="575" r:id="rId33"/>
    <p:sldId id="576" r:id="rId34"/>
    <p:sldId id="577" r:id="rId35"/>
    <p:sldId id="535" r:id="rId36"/>
    <p:sldId id="560" r:id="rId37"/>
    <p:sldId id="561" r:id="rId38"/>
    <p:sldId id="558" r:id="rId39"/>
    <p:sldId id="562" r:id="rId40"/>
    <p:sldId id="569" r:id="rId41"/>
    <p:sldId id="570" r:id="rId42"/>
    <p:sldId id="563" r:id="rId43"/>
    <p:sldId id="564" r:id="rId44"/>
    <p:sldId id="615" r:id="rId45"/>
    <p:sldId id="599" r:id="rId46"/>
    <p:sldId id="602" r:id="rId47"/>
    <p:sldId id="603" r:id="rId48"/>
    <p:sldId id="604" r:id="rId49"/>
    <p:sldId id="605" r:id="rId50"/>
    <p:sldId id="606" r:id="rId51"/>
    <p:sldId id="607" r:id="rId52"/>
    <p:sldId id="608" r:id="rId53"/>
    <p:sldId id="614" r:id="rId54"/>
    <p:sldId id="600" r:id="rId55"/>
    <p:sldId id="601" r:id="rId56"/>
    <p:sldId id="591" r:id="rId57"/>
    <p:sldId id="593" r:id="rId58"/>
    <p:sldId id="592" r:id="rId59"/>
    <p:sldId id="594" r:id="rId60"/>
    <p:sldId id="595" r:id="rId61"/>
    <p:sldId id="596" r:id="rId62"/>
    <p:sldId id="597" r:id="rId63"/>
    <p:sldId id="381" r:id="rId6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99"/>
    <a:srgbClr val="FF9900"/>
    <a:srgbClr val="0066FF"/>
    <a:srgbClr val="FF3300"/>
    <a:srgbClr val="00FF00"/>
    <a:srgbClr val="B1EAED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5000" autoAdjust="0"/>
  </p:normalViewPr>
  <p:slideViewPr>
    <p:cSldViewPr>
      <p:cViewPr varScale="1">
        <p:scale>
          <a:sx n="89" d="100"/>
          <a:sy n="89" d="100"/>
        </p:scale>
        <p:origin x="134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3-4D38-8E93-DEE07BF71528}"/>
            </c:ext>
          </c:extLst>
        </c:ser>
        <c:ser>
          <c:idx val="1"/>
          <c:order val="1"/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3-4D38-8E93-DEE07BF71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105897072"/>
        <c:axId val="1105898704"/>
        <c:axId val="0"/>
      </c:bar3DChart>
      <c:catAx>
        <c:axId val="1105897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8704"/>
        <c:crosses val="autoZero"/>
        <c:auto val="1"/>
        <c:lblAlgn val="ctr"/>
        <c:lblOffset val="100"/>
        <c:noMultiLvlLbl val="0"/>
      </c:catAx>
      <c:valAx>
        <c:axId val="110589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Pie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9-4BB9-A271-66E7B4E2295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B49-4BB9-A271-66E7B4E22958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Line chart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9-4D2F-B5EE-81796D0D1E81}"/>
            </c:ext>
          </c:extLst>
        </c:ser>
        <c:ser>
          <c:idx val="1"/>
          <c:order val="1"/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19-4D2F-B5EE-81796D0D1E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5897616"/>
        <c:axId val="1105905232"/>
      </c:lineChart>
      <c:catAx>
        <c:axId val="1105897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905232"/>
        <c:crosses val="autoZero"/>
        <c:auto val="1"/>
        <c:lblAlgn val="ctr"/>
        <c:lblOffset val="100"/>
        <c:noMultiLvlLbl val="0"/>
      </c:catAx>
      <c:valAx>
        <c:axId val="11059052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58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5T02:15:09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2513 3206,'154'15,"403"-18,2649-10,-2163 14,-392-20,1887-61,763 81,-3201 2,-66 2</inkml:trace>
  <inkml:trace contextRef="#ctx0" brushRef="#br0" timeOffset="2703.1239">14787 2107,'57'-2,"-2"-3,1-2,-1-2,31-10,356-100,-407 111,1 2,0 2,0 1,0 2,0 2,6 1,32-1,419 1,-430 3,-2 3,1 1,-2 5,0 1,36 16,90 29,100 17,-224-64,0 4,-1 2,-1 2,0 3,-2 3,28 18,136 90,-186-119,1 2,-2 2,1 1,-3 1,0 2,28 27,31 29,-67-62,-1 2,-1 1,0 1,-2 0,-1 1,0 2,15 26,98 230,-126-252,0 1,-1-1,-2 1,-1-1,-2 1,-1 0,-3 26,2-2,1-37,-2-1,0-1,-1 1,0 0,-2-1,1 0,-1 0,-2 0,0-1,0 0,-1 1,-9 10,-145 257,94-220,-31 8,-80 56,-120 26,33-44,-21-8,22-10,-424 87,407-126,175-34,-45 10,-1-6,0-8,-103-5,95 10,-80 15,199-28</inkml:trace>
  <inkml:trace contextRef="#ctx0" brushRef="#br0" timeOffset="4296.874">14355 1929,'42'85,"-9"3,-4 1,-4 2,-4 0,-3 2,-2 34,39 245,-9-130,-33-162,-4-1,-3 2,-3 51,-4 579,-19-478,0-76,12-82,8-74,0 1,0-1,-1 2,1-2,-1 1,1-1,-1 1,1-1,-1 1,0-1,0 1,1-1,-1 1,-1-2,2 2,-2-1,1 0,0 1,-1-2,2 2,-2-1,1-1,-1 1,1 0,-1 0,1-1,-1 1,1 0,-1-1,1 1,-2-1,2 0,-1 0,1 0,-1 0,0 0,1 0,-1 0,1 0,-1-1,-1 0,-12-6</inkml:trace>
  <inkml:trace contextRef="#ctx0" brushRef="#br1" timeOffset="79738.366">12529 3050,'-1'-6,"-1"1,0 0,0 0,-1 0,1 1,0-1,-1 1,0-1,-1 1,1 0,-1 0,1 0,-2 1,-3-3,-2-4,-309-292,-76-118,332 361,-37-34,4-4,-35-49,60 59,-5 3,-26-19,-10-13,5-5,-77-116,94 117,-57-57,33 33,-6 12,35 39,-44-86,29 37,61 91,32 41</inkml:trace>
  <inkml:trace contextRef="#ctx0" brushRef="#br1" timeOffset="83566.491">11173 3187,'16'76,"-17"-28,-3-1,0 1,-4 0,-10 36,-12 79,18-50,-41 233,49-330,-35 152,-12 131,19-49,-29 87,4-17,19-170,29-104,-2-1,-3 0,-1-1,-2-1,-3 2,-65 125,39-14,34-121,0 0,3 1,1 0,2 0,-1 30,-11 42,17-93</inkml:trace>
  <inkml:trace contextRef="#ctx0" brushRef="#br1" timeOffset="85425.841">8660 3050,'-26'-47,"-211"-335,40 54,60 97,45 87,7-4,-58-140,-46-51,74 146,34 50,-44-84,30 63,29 62,46 64,12 30</inkml:trace>
  <inkml:trace contextRef="#ctx0" brushRef="#br1" timeOffset="87628.991">7914 3246,'-32'119,"-58"66,60-131,-58 153,1-7,-30 82,-57 154,84-179,27-113,-94 180,31-72,-14-21,43-21,55-106,-6-3,-2 54,1-46,43-97</inkml:trace>
  <inkml:trace contextRef="#ctx0" brushRef="#br1" timeOffset="89503.953">5753 3128,'-32'-77,"20"56,-88-142,-97-164,14-13,22 64,-39-74,91 175,15 21,-43-80,80 128,39 75,1-1,1 0,2-1,-7-25,-48-95,22 61,-14-32,56 111</inkml:trace>
  <inkml:trace contextRef="#ctx0" brushRef="#br1" timeOffset="91582.117">3966 3148,'-27'72,"12"-41,-1 0,-1-1,-1-2,-2 1,-1-2,-22 23,6-6,-221 259,42-68,-39 55,88-110,47-48,-6-6,-48 35,-82 81,157-156,-27 15,-4-2,-36 31,114-58,35-39,10-17</inkml:trace>
  <inkml:trace contextRef="#ctx0" brushRef="#br1" timeOffset="96852.259">510 1989,'63'34,"188"144,-95-55,-66-33,-65-68,1-2,0 0,2-2,0-2,26 12,66 41,-58-22,-3 2,-2 4,5 8,-15-15,114 94,-73-60,-86-78,0-1,0 2,-1-1,1-1,0 2,0-1,-2 1,2-1,-1 0,0 1,0 0,0-1,-1 1,1-1,0 1,-1 0,1-1,-1 1,0 0,0 0,0 0,-1-1,1 1,-1 0,0-1,1 1,-1-1,-1 1,2 0,-2-1,1 0,-1 0,1 1,-1-1,1 0,-2 0,2 0,-3 1,-1 1,0 0,-1 0,1-1,-1 0,0 0,0 0,0-1,0 0,0 0,-1-1,1 1,0-1,-1-1,-4 0,-45 12,-85 37,-58 42,84-34,55-26,-2-2,0-3,-1-3,-8 0,-151 50,81-24,-48 10,45-18,113-32,2 1,0 1,0 2,1 1,0 1,-4 6,10-8,-27 19,34-23</inkml:trace>
  <inkml:trace contextRef="#ctx0" brushRef="#br1" timeOffset="98133.439">333 2087,'5'2,"-1"-1,1 2,-1-1,1 0,-1 0,1 1,-1 0,0 0,0 0,0 1,-1-1,1 1,-1 0,0 0,0 1,0-2,0 2,-1-1,1 1,-2 0,1 0,0 0,0 4,2 1,49 184,-42-124,-4 2,-2 0,-5-1,-3 24,1 20,-17 147,-2-17,1-55,1-24,-5-131,13-30</inkml:trace>
  <inkml:trace contextRef="#ctx0" brushRef="#br1" timeOffset="99102.259">490 2813,'449'0,"-221"29,-140-14,542 61,-593-72,-12 1</inkml:trace>
  <inkml:trace contextRef="#ctx0" brushRef="#br1" timeOffset="100024.118">627 3108,'671'-1,"-562"-8,-75 6,1 0,-2 1,2 2,-1 2,0 1,3 1,-27 0,-9-1</inkml:trace>
  <inkml:trace contextRef="#ctx0" brushRef="#br1" timeOffset="100774.091">765 3402,'6'-3,"17"-5,17-1,11-2,11-2,2 0,-7 2,-10 6,-10 0,-10 3</inkml:trace>
  <inkml:trace contextRef="#ctx0" brushRef="#br1" timeOffset="101821.01">666 2460,'4'3,"4"2,1 2,2 1,2-1,3-2,12-2,11-1,2 2,-2 0,-8 4,-6 0,-4-2,-2-1,-1-2,4-1,0-2,-3 0</inkml:trace>
  <inkml:trace contextRef="#ctx0" brushRef="#br1" timeOffset="103617.885">490 3343,'4'0,"3"0,5 0,3 0,3 0,2 0,0 0,0 0,1-4,0 0,-1 1,-1-1,-2 2</inkml:trace>
  <inkml:trace contextRef="#ctx0" brushRef="#br1" timeOffset="107774.135">4202 398,'-27'-60,"4"21,-69-189,68 169,19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1T13:02:31.594"/>
    </inkml:context>
    <inkml:brush xml:id="br0">
      <inkml:brushProperty name="width" value="0.35" units="cm"/>
      <inkml:brushProperty name="height" value="0.35" units="cm"/>
      <inkml:brushProperty name="color" value="#33CCFF"/>
      <inkml:brushProperty name="ignorePressure" value="1"/>
    </inkml:brush>
  </inkml:definitions>
  <inkml:trace contextRef="#ctx0" brushRef="#br0">2784 27,'-145'-27,"120"27,0 1,1 1,-1 1,1 1,0 1,0 1,0 1,1 1,0 1,-18 10,-19 6,-107 15,-28 12,4 31,-48 49,198-108,2 2,0 1,2 2,2 1,-5 7,-155 152,119-100,3 4,-53 90,-302 517,403-660,4-8,1 1,2 1,1 0,2 2,1 0,1 2,-164 582,157-523,5 2,4 0,4 0,5 1,6 49,-3-86,1-43,1 0,1 0,0-1,2 0,0 0,1 0,1 0,1-1,0-1,2 0,0 0,0 0,2-2,0 0,1 0,0-1,1-1,0 0,17 10,-14-9,1-1,0 0,1-2,0 0,0-1,2-1,-1-1,1-1,0-1,0-1,1 0,-1-2,1-1,6-1,34-1,-1-3,1-2,-1-3,46-14,102-11,12-63,-130 60,-1-3,-2-5,31-23,170-146,-207 145,-3-3,-3-5,-3-2,-4-4,-3-2,19-37,80-137,85-116,-39-35,-115 197,-33-1,54-303,-108 153,-11 351,0 1,0-1,-1 0,-1 1,0-1,0 1,-1 0,-1 0,0 0,0 1,-1 0,0 0,-1 0,0 1,-1 0,0 0,0 1,-1 0,0 0,0 1,-1 0,1 1,-9-4,-8-5,-2 2,0 0,-1 2,0 1,0 2,-1 0,0 2,-8 1,-139-24,-74 30,217-1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5T02:15:09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2513 3206,'154'15,"403"-18,2649-10,-2163 14,-392-20,1887-61,763 81,-3201 2,-66 2</inkml:trace>
  <inkml:trace contextRef="#ctx0" brushRef="#br0" timeOffset="2703.1239">14787 2107,'57'-2,"-2"-3,1-2,-1-2,31-10,356-100,-407 111,1 2,0 2,0 1,0 2,0 2,6 1,32-1,419 1,-430 3,-2 3,1 1,-2 5,0 1,36 16,90 29,100 17,-224-64,0 4,-1 2,-1 2,0 3,-2 3,28 18,136 90,-186-119,1 2,-2 2,1 1,-3 1,0 2,28 27,31 29,-67-62,-1 2,-1 1,0 1,-2 0,-1 1,0 2,15 26,98 230,-126-252,0 1,-1-1,-2 1,-1-1,-2 1,-1 0,-3 26,2-2,1-37,-2-1,0-1,-1 1,0 0,-2-1,1 0,-1 0,-2 0,0-1,0 0,-1 1,-9 10,-145 257,94-220,-31 8,-80 56,-120 26,33-44,-21-8,22-10,-424 87,407-126,175-34,-45 10,-1-6,0-8,-103-5,95 10,-80 15,199-28</inkml:trace>
  <inkml:trace contextRef="#ctx0" brushRef="#br0" timeOffset="4296.874">14355 1929,'42'85,"-9"3,-4 1,-4 2,-4 0,-3 2,-2 34,39 245,-9-130,-33-162,-4-1,-3 2,-3 51,-4 579,-19-478,0-76,12-82,8-74,0 1,0-1,-1 2,1-2,-1 1,1-1,-1 1,1-1,-1 1,0-1,0 1,1-1,-1 1,-1-2,2 2,-2-1,1 0,0 1,-1-2,2 2,-2-1,1-1,-1 1,1 0,-1 0,1-1,-1 1,1 0,-1-1,1 1,-2-1,2 0,-1 0,1 0,-1 0,0 0,1 0,-1 0,1 0,-1-1,-1 0,-12-6</inkml:trace>
  <inkml:trace contextRef="#ctx0" brushRef="#br1" timeOffset="79738.366">12529 3050,'-1'-6,"-1"1,0 0,0 0,-1 0,1 1,0-1,-1 1,0-1,-1 1,1 0,-1 0,1 0,-2 1,-3-3,-2-4,-309-292,-76-118,332 361,-37-34,4-4,-35-49,60 59,-5 3,-26-19,-10-13,5-5,-77-116,94 117,-57-57,33 33,-6 12,35 39,-44-86,29 37,61 91,32 41</inkml:trace>
  <inkml:trace contextRef="#ctx0" brushRef="#br1" timeOffset="83566.491">11173 3187,'16'76,"-17"-28,-3-1,0 1,-4 0,-10 36,-12 79,18-50,-41 233,49-330,-35 152,-12 131,19-49,-29 87,4-17,19-170,29-104,-2-1,-3 0,-1-1,-2-1,-3 2,-65 125,39-14,34-121,0 0,3 1,1 0,2 0,-1 30,-11 42,17-93</inkml:trace>
  <inkml:trace contextRef="#ctx0" brushRef="#br1" timeOffset="85425.841">8660 3050,'-26'-47,"-211"-335,40 54,60 97,45 87,7-4,-58-140,-46-51,74 146,34 50,-44-84,30 63,29 62,46 64,12 30</inkml:trace>
  <inkml:trace contextRef="#ctx0" brushRef="#br1" timeOffset="87628.991">7914 3246,'-32'119,"-58"66,60-131,-58 153,1-7,-30 82,-57 154,84-179,27-113,-94 180,31-72,-14-21,43-21,55-106,-6-3,-2 54,1-46,43-97</inkml:trace>
  <inkml:trace contextRef="#ctx0" brushRef="#br1" timeOffset="89503.953">5753 3128,'-32'-77,"20"56,-88-142,-97-164,14-13,22 64,-39-74,91 175,15 21,-43-80,80 128,39 75,1-1,1 0,2-1,-7-25,-48-95,22 61,-14-32,56 111</inkml:trace>
  <inkml:trace contextRef="#ctx0" brushRef="#br1" timeOffset="91582.117">3966 3148,'-27'72,"12"-41,-1 0,-1-1,-1-2,-2 1,-1-2,-22 23,6-6,-221 259,42-68,-39 55,88-110,47-48,-6-6,-48 35,-82 81,157-156,-27 15,-4-2,-36 31,114-58,35-39,10-17</inkml:trace>
  <inkml:trace contextRef="#ctx0" brushRef="#br1" timeOffset="96852.259">510 1989,'63'34,"188"144,-95-55,-66-33,-65-68,1-2,0 0,2-2,0-2,26 12,66 41,-58-22,-3 2,-2 4,5 8,-15-15,114 94,-73-60,-86-78,0-1,0 2,-1-1,1-1,0 2,0-1,-2 1,2-1,-1 0,0 1,0 0,0-1,-1 1,1-1,0 1,-1 0,1-1,-1 1,0 0,0 0,0 0,-1-1,1 1,-1 0,0-1,1 1,-1-1,-1 1,2 0,-2-1,1 0,-1 0,1 1,-1-1,1 0,-2 0,2 0,-3 1,-1 1,0 0,-1 0,1-1,-1 0,0 0,0 0,0-1,0 0,0 0,-1-1,1 1,0-1,-1-1,-4 0,-45 12,-85 37,-58 42,84-34,55-26,-2-2,0-3,-1-3,-8 0,-151 50,81-24,-48 10,45-18,113-32,2 1,0 1,0 2,1 1,0 1,-4 6,10-8,-27 19,34-23</inkml:trace>
  <inkml:trace contextRef="#ctx0" brushRef="#br1" timeOffset="98133.439">333 2087,'5'2,"-1"-1,1 2,-1-1,1 0,-1 0,1 1,-1 0,0 0,0 0,0 1,-1-1,1 1,-1 0,0 0,0 1,0-2,0 2,-1-1,1 1,-2 0,1 0,0 0,0 4,2 1,49 184,-42-124,-4 2,-2 0,-5-1,-3 24,1 20,-17 147,-2-17,1-55,1-24,-5-131,13-30</inkml:trace>
  <inkml:trace contextRef="#ctx0" brushRef="#br1" timeOffset="99102.259">490 2813,'449'0,"-221"29,-140-14,542 61,-593-72,-12 1</inkml:trace>
  <inkml:trace contextRef="#ctx0" brushRef="#br1" timeOffset="100024.118">627 3108,'671'-1,"-562"-8,-75 6,1 0,-2 1,2 2,-1 2,0 1,3 1,-27 0,-9-1</inkml:trace>
  <inkml:trace contextRef="#ctx0" brushRef="#br1" timeOffset="100774.091">765 3402,'6'-3,"17"-5,17-1,11-2,11-2,2 0,-7 2,-10 6,-10 0,-10 3</inkml:trace>
  <inkml:trace contextRef="#ctx0" brushRef="#br1" timeOffset="101821.01">666 2460,'4'3,"4"2,1 2,2 1,2-1,3-2,12-2,11-1,2 2,-2 0,-8 4,-6 0,-4-2,-2-1,-1-2,4-1,0-2,-3 0</inkml:trace>
  <inkml:trace contextRef="#ctx0" brushRef="#br1" timeOffset="103617.885">490 3343,'4'0,"3"0,5 0,3 0,3 0,2 0,0 0,0 0,1-4,0 0,-1 1,-1-1,-2 2</inkml:trace>
  <inkml:trace contextRef="#ctx0" brushRef="#br1" timeOffset="107774.135">4202 398,'-27'-60,"4"21,-69-189,68 169,19 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2T14:17:22.782"/>
    </inkml:context>
    <inkml:brush xml:id="br0">
      <inkml:brushProperty name="width" value="0.35" units="cm"/>
      <inkml:brushProperty name="height" value="0.35" units="cm"/>
      <inkml:brushProperty name="color" value="#33CCFF"/>
      <inkml:brushProperty name="ignorePressure" value="1"/>
    </inkml:brush>
  </inkml:definitions>
  <inkml:trace contextRef="#ctx0" brushRef="#br0">1350 12,'-70'-12,"58"12,0 0,0 1,0 1,0 0,1 0,-1 1,0 0,1 0,0 1,-9 5,-9 3,-52 6,-13 5,1 15,-23 22,96-49,1 1,0 0,1 1,1 1,-2 3,-76 69,58-46,2 3,-26 40,-146 236,195-301,1-4,2 1,0 1,1-1,0 2,2-1,-1 1,-78 266,75-239,3 1,1 0,3 0,2 0,3 23,-2-39,1-20,1 0,0 0,0 0,1 0,0-1,0 1,1 0,0-1,1-1,0 1,0 0,1 0,0-2,0 1,1 0,0 0,0-2,0 1,9 5,-8-5,2 0,-1 0,1-1,-1 0,1 0,1-1,-1-1,0 0,1 0,0 0,0-1,-1-1,2 0,2 0,16-1,0-2,1 0,-1-2,22-6,50-5,5-28,-62 26,-1-1,-1-2,15-10,84-67,-102 66,-1-1,-2-3,-1 0,-2-3,-2 0,10-17,38-62,42-54,-19-15,-56 90,-16-1,26-138,-52 70,-6 159,1 1,-1 0,0-1,0 1,-1 0,1 0,-1 0,-1 0,1 0,0 0,-1 1,0-1,-1 1,1 0,-1-1,0 1,0 1,0-1,0 0,-1 1,0 0,1 0,-5-1,-3-3,-2 1,1 0,-1 1,-1 1,1 0,0 0,-1 2,-3-1,-68-10,-35 13,104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2T15:04:32.17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1350 2503,'83'12,"216"-15,1422-7,-1160 11,-212-16,1015-47,408 62,-1718 3,-36 1</inkml:trace>
  <inkml:trace contextRef="#ctx0" brushRef="#br0" timeOffset="1">7942 1645,'30'-2,"0"-2,0-1,0-2,16-8,191-78,-218 87,0 1,1 2,-1 1,0 1,1 2,2 0,18 0,225 1,-232 2,0 2,1 1,-2 4,0 1,20 12,47 23,55 13,-121-50,1 3,-2 2,1 1,-1 3,-1 2,15 14,73 71,-99-94,0 2,-2 2,2 0,-3 1,1 2,15 21,16 22,-35-48,-1 2,-1 1,0 0,0 0,-2 1,1 1,8 21,52 180,-67-198,0 2,-1-2,-1 2,0-2,-2 2,0-1,-1 21,0-2,1-29,-1 0,0-2,-1 2,1-1,-2 0,1 0,-1 0,0-1,-1 0,0 0,0 1,-5 7,-78 202,50-173,-16 7,-43 43,-65 21,18-35,-11-6,12-8,-228 68,218-98,95-26,-25 7,0-5,0-6,-55-4,50 8,-42 12,106-22</inkml:trace>
  <inkml:trace contextRef="#ctx0" brushRef="#br0" timeOffset="2">7710 1506,'22'66,"-4"3,-2 1,-3 1,-2 0,-1 1,-1 27,20 192,-4-102,-18-127,-2 0,-2 1,-1 40,-3 452,-10-373,1-59,5-65,5-57,0 1,0-2,0 3,0-3,-1 2,1-1,0 0,0 0,-1 1,1-2,-1 2,1-1,-1 0,0-1,1 2,-1-1,1 0,-1 0,0-1,1 2,-1-2,1 0,-2 1,2 0,-1 0,0-1,0 1,1-1,-1 0,0 1,0-1,0 0,0 0,0 0,0 0,0 0,1 0,-1 0,0 0,0-1,-1 1,-6-6</inkml:trace>
  <inkml:trace contextRef="#ctx0" brushRef="#br1" timeOffset="3">6729 2381,'0'-5,"-1"2,0-1,0 0,-1 0,1 1,0-1,-1 1,1-1,-2 1,2 0,-1-1,0 1,-1 1,-1-3,-1-3,-167-227,-40-93,178 282,-19-27,1-3,-18-38,32 46,-3 3,-14-15,-5-11,2-4,-40-90,49 92,-30-45,18 25,-3 10,18 31,-23-68,15 29,33 71,17 32</inkml:trace>
  <inkml:trace contextRef="#ctx0" brushRef="#br1" timeOffset="4">6001 2488,'9'59,"-10"-21,-1-1,0 0,-2 1,-6 27,-6 62,9-38,-21 181,26-258,-19 119,-7 103,11-39,-16 68,3-13,9-133,17-81,-2-1,-2 0,0-1,-1 0,-2 1,-34 98,20-11,18-95,1 0,1 1,1 1,1-1,-1 23,-6 34,10-74</inkml:trace>
  <inkml:trace contextRef="#ctx0" brushRef="#br1" timeOffset="5">4651 2381,'-14'-37,"-113"-261,21 42,32 76,25 67,3-2,-30-110,-26-40,40 115,19 38,-24-65,16 49,15 48,25 50,7 24</inkml:trace>
  <inkml:trace contextRef="#ctx0" brushRef="#br1" timeOffset="6">4250 2534,'-17'93,"-31"51,32-101,-31 118,0-5,-16 65,-30 119,44-139,15-89,-50 141,16-56,-7-17,23-16,30-83,-4-2,-1 42,1-36,22-76</inkml:trace>
  <inkml:trace contextRef="#ctx0" brushRef="#br1" timeOffset="7">3090 2442,'-17'-60,"10"44,-46-112,-53-127,8-10,11 49,-20-57,48 136,9 17,-24-63,43 101,22 57,0 0,0 0,2 0,-5-21,-25-73,12 47,-8-25,31 87</inkml:trace>
  <inkml:trace contextRef="#ctx0" brushRef="#br1" timeOffset="8">2130 2458,'-14'56,"6"-32,-1 0,0 0,-1-2,0 0,-2-1,-11 18,3-4,-118 201,22-52,-21 42,47-85,26-38,-4-5,-25 28,-45 63,85-122,-15 12,-1-2,-21 24,62-44,19-32,6-12</inkml:trace>
  <inkml:trace contextRef="#ctx0" brushRef="#br1" timeOffset="9">274 1553,'34'26,"101"113,-51-43,-36-25,-35-54,1-2,0 1,1-2,0-1,14 8,36 33,-32-17,-1 1,-1 4,2 5,-8-11,62 73,-40-46,-46-62,0 0,0 2,0-2,0 0,0 1,0 0,-1 0,1 0,-1-1,1 2,-1-1,1 0,-1 0,1-1,-1 2,0-1,1 0,-1 0,0 0,0 1,0-1,-1 0,1 0,0 0,-1 0,1 0,-1 0,0 0,1 0,-1 0,1 0,-1-1,0 1,0 0,1 0,-2-1,1 1,-1 0,0 1,-1 0,0 0,0 0,0-1,0 0,-1 1,1-2,0 1,0-1,-1 0,1 1,-1-1,1-1,-3 0,-24 9,-46 29,-31 33,45-26,30-21,-1-1,0-3,-1-2,-4 0,-82 39,45-19,-27 8,25-14,60-25,2 1,-1 1,0 1,1 1,0 0,-2 6,5-7,-14 15,18-18</inkml:trace>
  <inkml:trace contextRef="#ctx0" brushRef="#br1" timeOffset="10">179 1629,'3'2,"-1"-1,1 1,-1 0,1-1,-1 1,0 0,1 0,-1 1,0-1,0 1,0 0,0 0,-1 0,1 0,0 1,-1-2,1 2,-1-1,1 1,-2 0,1 0,0 0,0 3,1 1,27 143,-23-96,-2 1,-2 0,-2 0,-1 18,0 16,-10 114,0-13,0-42,1-20,-3-101,7-25</inkml:trace>
  <inkml:trace contextRef="#ctx0" brushRef="#br1" timeOffset="11">264 2196,'241'0,"-119"23,-75-12,292 49,-319-57,-7 1</inkml:trace>
  <inkml:trace contextRef="#ctx0" brushRef="#br1" timeOffset="12">337 2426,'361'0,"-303"-7,-40 4,1 1,-1 0,1 2,-1 2,0 0,2 1,-15 1,-4-2</inkml:trace>
  <inkml:trace contextRef="#ctx0" brushRef="#br1" timeOffset="13">411 2656,'4'-2,"8"-5,9 0,7-1,5-2,1-1,-3 3,-6 4,-5 0,-5 2</inkml:trace>
  <inkml:trace contextRef="#ctx0" brushRef="#br1" timeOffset="14">358 1921,'2'2,"3"2,-1 1,2 1,1 0,2-2,6-2,6 0,1 1,-1 0,-5 3,-2 0,-3-1,-1-1,0-2,2 0,0-2,-2 0</inkml:trace>
  <inkml:trace contextRef="#ctx0" brushRef="#br1" timeOffset="15">264 2610,'2'0,"2"0,2 0,2 0,2 0,0 0,1 0,0 0,0-3,0 0,0 0,-1 0,0 2</inkml:trace>
  <inkml:trace contextRef="#ctx0" brushRef="#br1" timeOffset="16">2257 311,'-14'-47,"1"16,-36-147,36 132,10 37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8EF14E8-2EF3-408D-ACED-6D06554E2C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1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1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4"/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CC345-8616-41EF-9DB3-1ABAA0091E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94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CF52D-E520-4F90-BD23-4C3DF4CE2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91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4ED99-A095-4F0B-B0C1-FD25D229D4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399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7200"/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7200"/>
              <a:t>”</a:t>
            </a:r>
          </a:p>
        </p:txBody>
      </p:sp>
      <p:cxnSp>
        <p:nvCxnSpPr>
          <p:cNvPr id="7" name="Straight Connector 18"/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ACF26-2938-4ADC-AA15-035F737AE1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82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477E8-5A6B-4AE2-96C3-F5B6D8FDA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78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/>
              <a:t>“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8000"/>
              <a:t>”</a:t>
            </a:r>
          </a:p>
        </p:txBody>
      </p:sp>
      <p:cxnSp>
        <p:nvCxnSpPr>
          <p:cNvPr id="7" name="Straight Connector 25"/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4570E-1707-4465-B9CC-15D3C1BB2C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466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4"/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B8521-D749-45C4-9960-2ADAABA952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688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48824-9B8E-4053-8A2D-E1E7436296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3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EE7C7-D5D3-417A-AB83-1C9DC2927C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772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7070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9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322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4AE0E-2039-49DA-A85E-1EA5EA3DB4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04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0"/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C32B0-74B3-4199-882D-CE2F6B3F78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12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594CC-BCAF-41AA-AEAC-E773A020D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90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0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0CC4-DE6B-4516-B957-8A1D232A5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51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3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299F6-A840-45BD-ADC2-273275D2EA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96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E2237-29CB-4A59-9DC6-0CE403D55F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52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/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4BB73-A2BF-4195-BDA1-010146075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9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15BD4-B39B-4471-A568-3AFC25875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74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6390A0AD-5104-4CE2-BA05-D5680043AE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26" r:id="rId7"/>
    <p:sldLayoutId id="2147484036" r:id="rId8"/>
    <p:sldLayoutId id="2147484027" r:id="rId9"/>
    <p:sldLayoutId id="2147484028" r:id="rId10"/>
    <p:sldLayoutId id="2147484037" r:id="rId11"/>
    <p:sldLayoutId id="2147484038" r:id="rId12"/>
    <p:sldLayoutId id="2147484029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  <a:ea typeface="方正舒体" panose="02010601030101010101" pitchFamily="2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1"/>
          <p:cNvSpPr txBox="1">
            <a:spLocks noChangeArrowheads="1"/>
          </p:cNvSpPr>
          <p:nvPr/>
        </p:nvSpPr>
        <p:spPr bwMode="auto">
          <a:xfrm>
            <a:off x="5796136" y="4149080"/>
            <a:ext cx="1008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黄作胜</a:t>
            </a:r>
          </a:p>
        </p:txBody>
      </p:sp>
      <p:sp>
        <p:nvSpPr>
          <p:cNvPr id="16387" name="标题 3"/>
          <p:cNvSpPr>
            <a:spLocks noGrp="1"/>
          </p:cNvSpPr>
          <p:nvPr>
            <p:ph type="ctrTitle"/>
          </p:nvPr>
        </p:nvSpPr>
        <p:spPr>
          <a:xfrm>
            <a:off x="1763713" y="1844675"/>
            <a:ext cx="5689600" cy="14732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Ch5 </a:t>
            </a:r>
            <a:r>
              <a:rPr lang="zh-CN" altLang="en-US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</a:t>
            </a:r>
            <a:r>
              <a:rPr lang="zh-CN" altLang="en-US" b="1" dirty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的设计及模块化</a:t>
            </a:r>
            <a:r>
              <a:rPr lang="zh-CN" altLang="en-US" b="1" dirty="0" smtClean="0">
                <a:ln>
                  <a:noFill/>
                </a:ln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思维</a:t>
            </a:r>
            <a:endParaRPr lang="zh-CN" altLang="en-US" b="1" dirty="0">
              <a:ln>
                <a:noFill/>
              </a:ln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Picture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Painting &amp; Drawing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8FF28B-0A53-4A9B-9C7D-0D58BF6177EF}"/>
              </a:ext>
            </a:extLst>
          </p:cNvPr>
          <p:cNvGrpSpPr/>
          <p:nvPr/>
        </p:nvGrpSpPr>
        <p:grpSpPr>
          <a:xfrm>
            <a:off x="2123728" y="2564904"/>
            <a:ext cx="5360730" cy="2961201"/>
            <a:chOff x="1691680" y="2636912"/>
            <a:chExt cx="5360730" cy="2961201"/>
          </a:xfrm>
        </p:grpSpPr>
        <p:pic>
          <p:nvPicPr>
            <p:cNvPr id="3076" name="Picture 4" descr="https://timgsa.baidu.com/timg?image&amp;quality=80&amp;size=b9999_10000&amp;sec=1493552316560&amp;di=7775a270894ca387e3970fa564b18462&amp;imgtype=0&amp;src=http%3A%2F%2Fpic2.itiexue.net%2Fpics%2F2010_4_1_14299_109142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2636912"/>
              <a:ext cx="3200490" cy="296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680" y="2636912"/>
              <a:ext cx="2268252" cy="2961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2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also 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Image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D44DDAD-4DBB-415D-B7EC-10864F5D6D7F}"/>
              </a:ext>
            </a:extLst>
          </p:cNvPr>
          <p:cNvGrpSpPr/>
          <p:nvPr/>
        </p:nvGrpSpPr>
        <p:grpSpPr>
          <a:xfrm>
            <a:off x="1263600" y="2492896"/>
            <a:ext cx="6624737" cy="2808312"/>
            <a:chOff x="885489" y="2511544"/>
            <a:chExt cx="7445329" cy="2278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369" y="2521700"/>
              <a:ext cx="4032449" cy="22682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489" y="2511544"/>
              <a:ext cx="3412880" cy="2268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i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Image</a:t>
            </a:r>
            <a:r>
              <a:rPr lang="zh-CN" altLang="en-US" sz="2800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使用范围被缩小了</a:t>
            </a:r>
            <a:endParaRPr lang="en-US" altLang="zh-CN" sz="28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84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简单关系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5D5EE5-ADA3-419D-B7A5-B3725570D86D}"/>
              </a:ext>
            </a:extLst>
          </p:cNvPr>
          <p:cNvGrpSpPr/>
          <p:nvPr/>
        </p:nvGrpSpPr>
        <p:grpSpPr>
          <a:xfrm>
            <a:off x="1487516" y="2564904"/>
            <a:ext cx="6488084" cy="3713648"/>
            <a:chOff x="868680" y="1947890"/>
            <a:chExt cx="6488084" cy="3713648"/>
          </a:xfrm>
        </p:grpSpPr>
        <p:sp>
          <p:nvSpPr>
            <p:cNvPr id="4" name="文本框 3"/>
            <p:cNvSpPr txBox="1"/>
            <p:nvPr/>
          </p:nvSpPr>
          <p:spPr>
            <a:xfrm>
              <a:off x="868680" y="3554434"/>
              <a:ext cx="130545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Image</a:t>
              </a:r>
              <a:endParaRPr lang="zh-CN" altLang="en-US" sz="2880" b="1" i="1" dirty="0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2109326" y="2877877"/>
              <a:ext cx="232244" cy="2430532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1570" y="2614729"/>
              <a:ext cx="15087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Picture</a:t>
              </a:r>
              <a:endParaRPr lang="zh-CN" altLang="en-US" sz="2880" b="1" i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99126" y="2809412"/>
              <a:ext cx="162827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Drawing</a:t>
              </a:r>
              <a:endParaRPr lang="zh-CN" altLang="en-US" sz="288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85122" y="4288043"/>
              <a:ext cx="260159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Sand Painting</a:t>
              </a:r>
              <a:endParaRPr lang="zh-CN" altLang="en-US" sz="2880" dirty="0"/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3909959" y="2132856"/>
              <a:ext cx="259229" cy="1879409"/>
            </a:xfrm>
            <a:prstGeom prst="lef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2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99126" y="1947890"/>
              <a:ext cx="162827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i="1" dirty="0"/>
                <a:t>Photo</a:t>
              </a:r>
              <a:endParaRPr lang="zh-CN" altLang="en-US" sz="2880" b="1" i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47964" y="3745197"/>
              <a:ext cx="310880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After Photoshop</a:t>
              </a:r>
              <a:endParaRPr lang="zh-CN" altLang="en-US" sz="288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23129" y="5126007"/>
              <a:ext cx="260159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dirty="0"/>
                <a:t>……</a:t>
              </a:r>
              <a:endParaRPr lang="zh-CN" altLang="en-US" sz="288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8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19672" y="2460139"/>
            <a:ext cx="6192687" cy="33699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i="1" dirty="0"/>
              <a:t>Graph</a:t>
            </a:r>
          </a:p>
          <a:p>
            <a:pPr marL="0" indent="0">
              <a:buNone/>
            </a:pPr>
            <a:r>
              <a:rPr lang="en-US" altLang="zh-CN" b="1" i="1" dirty="0"/>
              <a:t>Chart</a:t>
            </a:r>
          </a:p>
          <a:p>
            <a:pPr marL="0" indent="0">
              <a:buNone/>
            </a:pPr>
            <a:r>
              <a:rPr lang="en-US" altLang="zh-CN" b="1" i="1" dirty="0" smtClean="0"/>
              <a:t>Figure</a:t>
            </a:r>
            <a:endParaRPr lang="en-US" altLang="zh-CN" b="1" i="1" dirty="0"/>
          </a:p>
          <a:p>
            <a:pPr marL="0" indent="0">
              <a:buNone/>
            </a:pPr>
            <a:r>
              <a:rPr lang="en-US" altLang="zh-CN" b="1" i="1" dirty="0" smtClean="0"/>
              <a:t>Illustration</a:t>
            </a:r>
          </a:p>
          <a:p>
            <a:pPr marL="0" indent="0">
              <a:buNone/>
            </a:pPr>
            <a:r>
              <a:rPr lang="en-US" altLang="zh-CN" b="1" i="1" dirty="0"/>
              <a:t>Diagram</a:t>
            </a:r>
          </a:p>
          <a:p>
            <a:pPr marL="0" indent="0">
              <a:buNone/>
            </a:pPr>
            <a:endParaRPr lang="en-US" altLang="zh-CN" b="1" i="1" dirty="0"/>
          </a:p>
          <a:p>
            <a:endParaRPr lang="en-US" altLang="zh-CN" sz="2100" dirty="0"/>
          </a:p>
          <a:p>
            <a:endParaRPr lang="en-US" altLang="zh-CN" sz="2100" dirty="0"/>
          </a:p>
          <a:p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4228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&amp; Chart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We usually use graphs to show analysis result, such as pie chart, bar chart, line chart and so on.</a:t>
            </a:r>
          </a:p>
          <a:p>
            <a:r>
              <a:rPr lang="en-US" altLang="zh-CN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Graph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最初指函数变化关系的图，被泛用</a:t>
            </a:r>
          </a:p>
        </p:txBody>
      </p:sp>
    </p:spTree>
    <p:extLst>
      <p:ext uri="{BB962C8B-B14F-4D97-AF65-F5344CB8AC3E}">
        <p14:creationId xmlns:p14="http://schemas.microsoft.com/office/powerpoint/2010/main" val="30554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Chart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，图表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E677AB-C7F3-4363-BEAF-490B24948B11}"/>
              </a:ext>
            </a:extLst>
          </p:cNvPr>
          <p:cNvGrpSpPr/>
          <p:nvPr/>
        </p:nvGrpSpPr>
        <p:grpSpPr>
          <a:xfrm>
            <a:off x="971600" y="3448397"/>
            <a:ext cx="7200800" cy="2090516"/>
            <a:chOff x="971600" y="3694712"/>
            <a:chExt cx="7200800" cy="1836189"/>
          </a:xfrm>
        </p:grpSpPr>
        <p:graphicFrame>
          <p:nvGraphicFramePr>
            <p:cNvPr id="5" name="图表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2061019"/>
                </p:ext>
              </p:extLst>
            </p:nvPr>
          </p:nvGraphicFramePr>
          <p:xfrm>
            <a:off x="971600" y="3694712"/>
            <a:ext cx="2268252" cy="18361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5292452"/>
                </p:ext>
              </p:extLst>
            </p:nvPr>
          </p:nvGraphicFramePr>
          <p:xfrm>
            <a:off x="3239852" y="3694712"/>
            <a:ext cx="2462674" cy="1836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图表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62257499"/>
                </p:ext>
              </p:extLst>
            </p:nvPr>
          </p:nvGraphicFramePr>
          <p:xfrm>
            <a:off x="5692469" y="3694712"/>
            <a:ext cx="2479931" cy="1836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971600" y="2465640"/>
            <a:ext cx="7406640" cy="982757"/>
          </a:xfrm>
        </p:spPr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分析结果</a:t>
            </a:r>
          </a:p>
        </p:txBody>
      </p:sp>
    </p:spTree>
    <p:extLst>
      <p:ext uri="{BB962C8B-B14F-4D97-AF65-F5344CB8AC3E}">
        <p14:creationId xmlns:p14="http://schemas.microsoft.com/office/powerpoint/2010/main" val="15262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Figure &amp; illustration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5683" y="2564904"/>
            <a:ext cx="3768128" cy="3377108"/>
          </a:xfrm>
        </p:spPr>
        <p:txBody>
          <a:bodyPr/>
          <a:lstStyle/>
          <a:p>
            <a:r>
              <a:rPr lang="en-US" altLang="zh-CN" dirty="0"/>
              <a:t>There are </a:t>
            </a:r>
            <a:r>
              <a:rPr lang="en-US" altLang="zh-CN" dirty="0" smtClean="0"/>
              <a:t>7 </a:t>
            </a:r>
            <a:r>
              <a:rPr lang="en-US" altLang="zh-CN" dirty="0"/>
              <a:t>figures  in my paper, and figure Fig.2 contains 10 illustrations. </a:t>
            </a:r>
          </a:p>
          <a:p>
            <a:r>
              <a:rPr lang="en-US" altLang="zh-CN" dirty="0" smtClean="0"/>
              <a:t>Fig.2 contains 3 bar charts.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348880"/>
            <a:ext cx="375234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3" y="2453300"/>
            <a:ext cx="7783374" cy="33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6338" y="2564904"/>
            <a:ext cx="7270497" cy="3056588"/>
          </a:xfrm>
        </p:spPr>
        <p:txBody>
          <a:bodyPr>
            <a:normAutofit/>
          </a:bodyPr>
          <a:lstStyle/>
          <a:p>
            <a:r>
              <a:rPr lang="en-US" altLang="zh-CN" sz="2160" dirty="0"/>
              <a:t>A </a:t>
            </a:r>
            <a:r>
              <a:rPr lang="en-US" altLang="zh-CN" sz="2160" b="1" dirty="0"/>
              <a:t>diagram</a:t>
            </a:r>
            <a:r>
              <a:rPr lang="en-US" altLang="zh-CN" sz="2160" dirty="0"/>
              <a:t> is a symbolic representation of information according to some visualization technique. </a:t>
            </a:r>
          </a:p>
          <a:p>
            <a:r>
              <a:rPr lang="en-US" altLang="zh-CN" sz="2160" dirty="0"/>
              <a:t> The word </a:t>
            </a:r>
            <a:r>
              <a:rPr lang="en-US" altLang="zh-CN" sz="2160" i="1" dirty="0">
                <a:solidFill>
                  <a:srgbClr val="FF0000"/>
                </a:solidFill>
              </a:rPr>
              <a:t>graph</a:t>
            </a:r>
            <a:r>
              <a:rPr lang="en-US" altLang="zh-CN" sz="2160" dirty="0"/>
              <a:t> is sometimes used as a synonym for diagram.</a:t>
            </a:r>
          </a:p>
          <a:p>
            <a:r>
              <a:rPr lang="en-US" altLang="zh-CN" sz="2160" dirty="0"/>
              <a:t>diagrams are pictorial, yet abstract, representations of information, and maps, line graphs, bar charts, engineering blueprints, and architects' sketches are all examples of diagrams, whereas photographs and video are </a:t>
            </a:r>
            <a:r>
              <a:rPr lang="en-US" altLang="zh-CN" sz="2160" dirty="0" smtClean="0"/>
              <a:t>not.</a:t>
            </a:r>
            <a:endParaRPr lang="zh-CN" altLang="en-US" sz="2160" dirty="0"/>
          </a:p>
        </p:txBody>
      </p:sp>
    </p:spTree>
    <p:extLst>
      <p:ext uri="{BB962C8B-B14F-4D97-AF65-F5344CB8AC3E}">
        <p14:creationId xmlns:p14="http://schemas.microsoft.com/office/powerpoint/2010/main" val="33946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14:cNvPr>
              <p14:cNvContentPartPr/>
              <p14:nvPr/>
            </p14:nvContentPartPr>
            <p14:xfrm>
              <a:off x="1259632" y="2633095"/>
              <a:ext cx="6704100" cy="23981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31" y="2597098"/>
                <a:ext cx="6803103" cy="2470135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1E2220E5-2E09-463F-B63F-83C557EF9D96}"/>
              </a:ext>
            </a:extLst>
          </p:cNvPr>
          <p:cNvSpPr txBox="1"/>
          <p:nvPr/>
        </p:nvSpPr>
        <p:spPr>
          <a:xfrm>
            <a:off x="6538190" y="3653051"/>
            <a:ext cx="153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完成课程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428B1D-C93B-4BB3-97EA-CF2D19244070}"/>
              </a:ext>
            </a:extLst>
          </p:cNvPr>
          <p:cNvSpPr txBox="1"/>
          <p:nvPr/>
        </p:nvSpPr>
        <p:spPr>
          <a:xfrm>
            <a:off x="2520757" y="3941591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开发环境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9AC547-286F-47A9-B5A5-ABCC986959F1}"/>
              </a:ext>
            </a:extLst>
          </p:cNvPr>
          <p:cNvSpPr txBox="1"/>
          <p:nvPr/>
        </p:nvSpPr>
        <p:spPr>
          <a:xfrm>
            <a:off x="2166513" y="4281889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开发工具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FF6B31A-5AFE-4932-91E5-FCD7C36257B3}"/>
              </a:ext>
            </a:extLst>
          </p:cNvPr>
          <p:cNvSpPr txBox="1"/>
          <p:nvPr/>
        </p:nvSpPr>
        <p:spPr>
          <a:xfrm>
            <a:off x="3179454" y="3301210"/>
            <a:ext cx="1018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协作工具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016678A-4B66-4538-9E0E-3B8717DB9E59}"/>
              </a:ext>
            </a:extLst>
          </p:cNvPr>
          <p:cNvSpPr txBox="1"/>
          <p:nvPr/>
        </p:nvSpPr>
        <p:spPr>
          <a:xfrm>
            <a:off x="2979724" y="2981020"/>
            <a:ext cx="101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协作准则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BD03AC8-904E-4722-A9E1-214E67B37FC3}"/>
              </a:ext>
            </a:extLst>
          </p:cNvPr>
          <p:cNvSpPr txBox="1"/>
          <p:nvPr/>
        </p:nvSpPr>
        <p:spPr>
          <a:xfrm>
            <a:off x="2790008" y="2642321"/>
            <a:ext cx="101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协作沟通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663A3F-6453-4E30-BBB6-64462AC49648}"/>
              </a:ext>
            </a:extLst>
          </p:cNvPr>
          <p:cNvSpPr txBox="1"/>
          <p:nvPr/>
        </p:nvSpPr>
        <p:spPr>
          <a:xfrm>
            <a:off x="4041139" y="3945207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0EE9E7D-58E2-4E86-AA55-6118BD42B628}"/>
              </a:ext>
            </a:extLst>
          </p:cNvPr>
          <p:cNvSpPr txBox="1"/>
          <p:nvPr/>
        </p:nvSpPr>
        <p:spPr>
          <a:xfrm>
            <a:off x="3927061" y="4276043"/>
            <a:ext cx="7358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设计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7A78CD-F111-467D-8143-4AD37379C0B9}"/>
              </a:ext>
            </a:extLst>
          </p:cNvPr>
          <p:cNvSpPr txBox="1"/>
          <p:nvPr/>
        </p:nvSpPr>
        <p:spPr>
          <a:xfrm>
            <a:off x="3808166" y="4566954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实现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AFBF624-9B5A-4317-AFE1-DB8AA6AFFC1A}"/>
              </a:ext>
            </a:extLst>
          </p:cNvPr>
          <p:cNvSpPr txBox="1"/>
          <p:nvPr/>
        </p:nvSpPr>
        <p:spPr>
          <a:xfrm>
            <a:off x="3638422" y="4887144"/>
            <a:ext cx="91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测试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2A9A680-24E1-4D6D-BFFD-1FF4C94ED56B}"/>
              </a:ext>
            </a:extLst>
          </p:cNvPr>
          <p:cNvSpPr txBox="1"/>
          <p:nvPr/>
        </p:nvSpPr>
        <p:spPr>
          <a:xfrm>
            <a:off x="4183895" y="3308881"/>
            <a:ext cx="1061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开发规范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0BB1DF3-59FB-4264-949D-311704587784}"/>
              </a:ext>
            </a:extLst>
          </p:cNvPr>
          <p:cNvSpPr txBox="1"/>
          <p:nvPr/>
        </p:nvSpPr>
        <p:spPr>
          <a:xfrm>
            <a:off x="3987732" y="2961099"/>
            <a:ext cx="107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管理规范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1FF949-300B-4805-ADF8-D0720EC0ABD8}"/>
              </a:ext>
            </a:extLst>
          </p:cNvPr>
          <p:cNvSpPr txBox="1"/>
          <p:nvPr/>
        </p:nvSpPr>
        <p:spPr>
          <a:xfrm>
            <a:off x="5178399" y="3911127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开发实例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9B7350-D40B-459B-A749-36FDC186EC5B}"/>
              </a:ext>
            </a:extLst>
          </p:cNvPr>
          <p:cNvSpPr txBox="1"/>
          <p:nvPr/>
        </p:nvSpPr>
        <p:spPr>
          <a:xfrm>
            <a:off x="5142868" y="4243789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深入的实践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0730EF-FC16-4C26-97AD-B8D22A83D0B7}"/>
              </a:ext>
            </a:extLst>
          </p:cNvPr>
          <p:cNvSpPr txBox="1"/>
          <p:nvPr/>
        </p:nvSpPr>
        <p:spPr>
          <a:xfrm>
            <a:off x="5431493" y="3212716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DF2B7C-1407-4395-B853-2C5755FC137C}"/>
              </a:ext>
            </a:extLst>
          </p:cNvPr>
          <p:cNvSpPr txBox="1"/>
          <p:nvPr/>
        </p:nvSpPr>
        <p:spPr>
          <a:xfrm>
            <a:off x="5060321" y="2819437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620CBCC-20BF-417A-8F3D-70313C3A9BB7}"/>
              </a:ext>
            </a:extLst>
          </p:cNvPr>
          <p:cNvSpPr txBox="1">
            <a:spLocks/>
          </p:cNvSpPr>
          <p:nvPr/>
        </p:nvSpPr>
        <p:spPr bwMode="auto">
          <a:xfrm>
            <a:off x="1328738" y="10683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〇、前情回顾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14:cNvPr>
              <p14:cNvContentPartPr/>
              <p14:nvPr/>
            </p14:nvContentPartPr>
            <p14:xfrm>
              <a:off x="3474229" y="3897208"/>
              <a:ext cx="1246320" cy="1404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1229" y="3834208"/>
                <a:ext cx="1372320" cy="15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8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大部分差别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并不</a:t>
            </a:r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显著；</a:t>
            </a:r>
            <a:endParaRPr lang="en-US" altLang="zh-CN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根据上下文（ 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context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参照；</a:t>
            </a:r>
            <a:endParaRPr lang="zh-CN" altLang="en-US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5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系统结构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子系统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大模块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模块之间的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关联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图：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系统结构图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/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思维导图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(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脑图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)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229123" y="543709"/>
            <a:ext cx="6799262" cy="1303337"/>
          </a:xfrm>
        </p:spPr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Architecture Overview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25CFB9-17E2-4001-9DC5-C00E58752054}"/>
              </a:ext>
            </a:extLst>
          </p:cNvPr>
          <p:cNvGrpSpPr/>
          <p:nvPr/>
        </p:nvGrpSpPr>
        <p:grpSpPr>
          <a:xfrm>
            <a:off x="971600" y="1772816"/>
            <a:ext cx="7056785" cy="4121721"/>
            <a:chOff x="971600" y="1772816"/>
            <a:chExt cx="7056785" cy="4121721"/>
          </a:xfrm>
        </p:grpSpPr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4757692" y="3068961"/>
              <a:ext cx="3270693" cy="1812155"/>
            </a:xfrm>
            <a:prstGeom prst="rect">
              <a:avLst/>
            </a:prstGeom>
            <a:gradFill rotWithShape="1">
              <a:gsLst>
                <a:gs pos="0">
                  <a:srgbClr val="2D5D97"/>
                </a:gs>
                <a:gs pos="79999">
                  <a:srgbClr val="3C7AC5"/>
                </a:gs>
                <a:gs pos="100000">
                  <a:srgbClr val="397BC9"/>
                </a:gs>
              </a:gsLst>
              <a:lin ang="5400000" scaled="1"/>
            </a:gradFill>
            <a:ln>
              <a:noFill/>
            </a:ln>
            <a:effectLst>
              <a:outerShdw dist="38100" dir="5400000" algn="ctr" rotWithShape="0">
                <a:srgbClr val="000000">
                  <a:alpha val="35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" name="矩形 91"/>
            <p:cNvSpPr>
              <a:spLocks noChangeArrowheads="1"/>
            </p:cNvSpPr>
            <p:nvPr/>
          </p:nvSpPr>
          <p:spPr bwMode="auto">
            <a:xfrm>
              <a:off x="971600" y="3068961"/>
              <a:ext cx="3366516" cy="1812155"/>
            </a:xfrm>
            <a:prstGeom prst="rect">
              <a:avLst/>
            </a:prstGeom>
            <a:gradFill rotWithShape="1">
              <a:gsLst>
                <a:gs pos="0">
                  <a:srgbClr val="2D5D97"/>
                </a:gs>
                <a:gs pos="79999">
                  <a:srgbClr val="3C7AC5"/>
                </a:gs>
                <a:gs pos="100000">
                  <a:srgbClr val="397BC9"/>
                </a:gs>
              </a:gsLst>
              <a:lin ang="5400000" scaled="1"/>
            </a:gradFill>
            <a:ln>
              <a:noFill/>
            </a:ln>
            <a:effectLst>
              <a:outerShdw dist="38100" dir="5400000" algn="ctr" rotWithShape="0">
                <a:srgbClr val="000000">
                  <a:alpha val="35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7" name="圆角矩形 4"/>
            <p:cNvSpPr>
              <a:spLocks noChangeArrowheads="1"/>
            </p:cNvSpPr>
            <p:nvPr/>
          </p:nvSpPr>
          <p:spPr bwMode="auto">
            <a:xfrm>
              <a:off x="2803246" y="4380434"/>
              <a:ext cx="806980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LINK2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" name="圆角矩形 3"/>
            <p:cNvSpPr>
              <a:spLocks noChangeArrowheads="1"/>
            </p:cNvSpPr>
            <p:nvPr/>
          </p:nvSpPr>
          <p:spPr bwMode="auto">
            <a:xfrm>
              <a:off x="1588599" y="4353949"/>
              <a:ext cx="795072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pic>
          <p:nvPicPr>
            <p:cNvPr id="9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867" y="5285149"/>
              <a:ext cx="599281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335" y="5301209"/>
              <a:ext cx="587375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775" y="5295255"/>
              <a:ext cx="600604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圆角矩形 55"/>
            <p:cNvSpPr>
              <a:spLocks noChangeArrowheads="1"/>
            </p:cNvSpPr>
            <p:nvPr/>
          </p:nvSpPr>
          <p:spPr bwMode="auto">
            <a:xfrm>
              <a:off x="2661296" y="1772816"/>
              <a:ext cx="1190625" cy="418042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Login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0" name="AutoShape 19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rot="16200000" flipH="1">
              <a:off x="2786366" y="2661101"/>
              <a:ext cx="1109455" cy="16896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圆角矩形 64"/>
            <p:cNvSpPr>
              <a:spLocks noChangeArrowheads="1"/>
            </p:cNvSpPr>
            <p:nvPr/>
          </p:nvSpPr>
          <p:spPr bwMode="auto">
            <a:xfrm>
              <a:off x="2711202" y="3300314"/>
              <a:ext cx="1428750" cy="416719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Game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2" name="AutoShape 21"/>
            <p:cNvCxnSpPr>
              <a:cxnSpLocks noChangeShapeType="1"/>
              <a:stCxn id="21" idx="2"/>
              <a:endCxn id="8" idx="0"/>
            </p:cNvCxnSpPr>
            <p:nvPr/>
          </p:nvCxnSpPr>
          <p:spPr bwMode="auto">
            <a:xfrm rot="5400000">
              <a:off x="2387398" y="3315769"/>
              <a:ext cx="636916" cy="143944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AutoShape 31"/>
            <p:cNvCxnSpPr>
              <a:cxnSpLocks noChangeShapeType="1"/>
              <a:stCxn id="21" idx="2"/>
              <a:endCxn id="7" idx="0"/>
            </p:cNvCxnSpPr>
            <p:nvPr/>
          </p:nvCxnSpPr>
          <p:spPr bwMode="auto">
            <a:xfrm rot="5400000">
              <a:off x="2984458" y="3939313"/>
              <a:ext cx="663401" cy="218841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圆角矩形 122"/>
            <p:cNvSpPr>
              <a:spLocks noChangeArrowheads="1"/>
            </p:cNvSpPr>
            <p:nvPr/>
          </p:nvSpPr>
          <p:spPr bwMode="auto">
            <a:xfrm>
              <a:off x="1042382" y="3298990"/>
              <a:ext cx="1297120" cy="418042"/>
            </a:xfrm>
            <a:prstGeom prst="roundRect">
              <a:avLst>
                <a:gd name="adj" fmla="val 16667"/>
              </a:avLst>
            </a:prstGeom>
            <a:solidFill>
              <a:srgbClr val="D99593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29" name="AutoShape 34"/>
            <p:cNvCxnSpPr>
              <a:cxnSpLocks noChangeShapeType="1"/>
              <a:stCxn id="21" idx="0"/>
              <a:endCxn id="30" idx="2"/>
            </p:cNvCxnSpPr>
            <p:nvPr/>
          </p:nvCxnSpPr>
          <p:spPr bwMode="auto">
            <a:xfrm rot="5400000" flipH="1" flipV="1">
              <a:off x="3759709" y="1861409"/>
              <a:ext cx="1104772" cy="177303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66CC"/>
              </a:solidFill>
              <a:headEnd/>
              <a:tailEnd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78"/>
            <p:cNvSpPr>
              <a:spLocks noChangeArrowheads="1"/>
            </p:cNvSpPr>
            <p:nvPr/>
          </p:nvSpPr>
          <p:spPr bwMode="auto">
            <a:xfrm>
              <a:off x="4499992" y="1772817"/>
              <a:ext cx="1397242" cy="42272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sym typeface="Calibri" pitchFamily="34" charset="0"/>
                </a:rPr>
                <a:t>Coordinator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4" name="圆角矩形 5"/>
            <p:cNvSpPr>
              <a:spLocks noChangeArrowheads="1"/>
            </p:cNvSpPr>
            <p:nvPr/>
          </p:nvSpPr>
          <p:spPr bwMode="auto">
            <a:xfrm>
              <a:off x="6685440" y="4355559"/>
              <a:ext cx="771260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LINK2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5" name="圆角矩形 4"/>
            <p:cNvSpPr>
              <a:spLocks noChangeArrowheads="1"/>
            </p:cNvSpPr>
            <p:nvPr/>
          </p:nvSpPr>
          <p:spPr bwMode="auto">
            <a:xfrm>
              <a:off x="5213035" y="4373876"/>
              <a:ext cx="858573" cy="41671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9" name="圆角矩形 64"/>
            <p:cNvSpPr>
              <a:spLocks noChangeArrowheads="1"/>
            </p:cNvSpPr>
            <p:nvPr/>
          </p:nvSpPr>
          <p:spPr bwMode="auto">
            <a:xfrm>
              <a:off x="4837792" y="3259599"/>
              <a:ext cx="1428750" cy="416719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Game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cxnSp>
          <p:nvCxnSpPr>
            <p:cNvPr id="41" name="AutoShape 31"/>
            <p:cNvCxnSpPr>
              <a:cxnSpLocks noChangeShapeType="1"/>
              <a:stCxn id="39" idx="2"/>
              <a:endCxn id="35" idx="0"/>
            </p:cNvCxnSpPr>
            <p:nvPr/>
          </p:nvCxnSpPr>
          <p:spPr bwMode="auto">
            <a:xfrm rot="16200000" flipH="1">
              <a:off x="5248465" y="3980019"/>
              <a:ext cx="697558" cy="90154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圆角矩形 122"/>
            <p:cNvSpPr>
              <a:spLocks noChangeArrowheads="1"/>
            </p:cNvSpPr>
            <p:nvPr/>
          </p:nvSpPr>
          <p:spPr bwMode="auto">
            <a:xfrm>
              <a:off x="6588225" y="3272568"/>
              <a:ext cx="1313715" cy="390779"/>
            </a:xfrm>
            <a:prstGeom prst="roundRect">
              <a:avLst>
                <a:gd name="adj" fmla="val 16667"/>
              </a:avLst>
            </a:prstGeom>
            <a:solidFill>
              <a:srgbClr val="D99593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Log Server</a:t>
              </a:r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矩形 8"/>
            <p:cNvSpPr>
              <a:spLocks noChangeArrowheads="1"/>
            </p:cNvSpPr>
            <p:nvPr/>
          </p:nvSpPr>
          <p:spPr bwMode="auto">
            <a:xfrm>
              <a:off x="3721182" y="4414804"/>
              <a:ext cx="660136" cy="295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 sz="1667" b="1" dirty="0"/>
                <a:t>……</a:t>
              </a:r>
              <a:endParaRPr lang="zh-CN" altLang="en-US" sz="1667" b="1" dirty="0"/>
            </a:p>
          </p:txBody>
        </p:sp>
        <p:cxnSp>
          <p:nvCxnSpPr>
            <p:cNvPr id="45" name="AutoShape 19"/>
            <p:cNvCxnSpPr>
              <a:cxnSpLocks noChangeShapeType="1"/>
              <a:stCxn id="19" idx="2"/>
              <a:endCxn id="39" idx="0"/>
            </p:cNvCxnSpPr>
            <p:nvPr/>
          </p:nvCxnSpPr>
          <p:spPr bwMode="auto">
            <a:xfrm rot="16200000" flipH="1">
              <a:off x="3870017" y="1577449"/>
              <a:ext cx="1068740" cy="229555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 flipV="1">
              <a:off x="6266542" y="3467958"/>
              <a:ext cx="321682" cy="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AutoShape 31"/>
            <p:cNvCxnSpPr>
              <a:cxnSpLocks noChangeShapeType="1"/>
              <a:stCxn id="39" idx="2"/>
              <a:endCxn id="34" idx="0"/>
            </p:cNvCxnSpPr>
            <p:nvPr/>
          </p:nvCxnSpPr>
          <p:spPr bwMode="auto">
            <a:xfrm rot="16200000" flipH="1">
              <a:off x="5971999" y="3256486"/>
              <a:ext cx="679241" cy="1518903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282" y="5315099"/>
              <a:ext cx="580761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245" y="5303671"/>
              <a:ext cx="580761" cy="58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7" name="AutoShape 34"/>
            <p:cNvCxnSpPr>
              <a:cxnSpLocks noChangeShapeType="1"/>
              <a:stCxn id="21" idx="1"/>
              <a:endCxn id="27" idx="3"/>
            </p:cNvCxnSpPr>
            <p:nvPr/>
          </p:nvCxnSpPr>
          <p:spPr bwMode="auto">
            <a:xfrm rot="10800000">
              <a:off x="2339502" y="3508011"/>
              <a:ext cx="371700" cy="66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AutoShape 34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1550580" y="4849594"/>
              <a:ext cx="514482" cy="356628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AutoShape 34"/>
            <p:cNvCxnSpPr>
              <a:cxnSpLocks noChangeShapeType="1"/>
              <a:stCxn id="8" idx="2"/>
              <a:endCxn id="11" idx="0"/>
            </p:cNvCxnSpPr>
            <p:nvPr/>
          </p:nvCxnSpPr>
          <p:spPr bwMode="auto">
            <a:xfrm rot="16200000" flipH="1">
              <a:off x="1981812" y="4774990"/>
              <a:ext cx="524588" cy="51594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88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546" y="5295255"/>
              <a:ext cx="600604" cy="5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9" name="AutoShape 34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16200000" flipH="1">
              <a:off x="2981351" y="5022537"/>
              <a:ext cx="504056" cy="53286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AutoShape 34"/>
            <p:cNvCxnSpPr>
              <a:cxnSpLocks noChangeShapeType="1"/>
              <a:stCxn id="7" idx="2"/>
              <a:endCxn id="188" idx="0"/>
            </p:cNvCxnSpPr>
            <p:nvPr/>
          </p:nvCxnSpPr>
          <p:spPr bwMode="auto">
            <a:xfrm rot="16200000" flipH="1">
              <a:off x="3373242" y="4630647"/>
              <a:ext cx="498103" cy="831112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3" name="Picture 2" descr="D:\source\15292Sb2-0-lp942084531132542695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1071" y="5306369"/>
              <a:ext cx="580761" cy="58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4" name="AutoShape 34"/>
            <p:cNvCxnSpPr>
              <a:cxnSpLocks noChangeShapeType="1"/>
              <a:stCxn id="39" idx="0"/>
              <a:endCxn id="30" idx="2"/>
            </p:cNvCxnSpPr>
            <p:nvPr/>
          </p:nvCxnSpPr>
          <p:spPr bwMode="auto">
            <a:xfrm rot="16200000" flipV="1">
              <a:off x="4843363" y="2550793"/>
              <a:ext cx="1064057" cy="3535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66CC"/>
              </a:solidFill>
              <a:headEnd/>
              <a:tailEnd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AutoShape 34"/>
            <p:cNvCxnSpPr>
              <a:cxnSpLocks noChangeShapeType="1"/>
              <a:stCxn id="35" idx="2"/>
              <a:endCxn id="52" idx="0"/>
            </p:cNvCxnSpPr>
            <p:nvPr/>
          </p:nvCxnSpPr>
          <p:spPr bwMode="auto">
            <a:xfrm rot="5400000">
              <a:off x="5286741" y="4959518"/>
              <a:ext cx="524505" cy="186659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AutoShape 34"/>
            <p:cNvCxnSpPr>
              <a:cxnSpLocks noChangeShapeType="1"/>
              <a:stCxn id="35" idx="2"/>
              <a:endCxn id="54" idx="0"/>
            </p:cNvCxnSpPr>
            <p:nvPr/>
          </p:nvCxnSpPr>
          <p:spPr bwMode="auto">
            <a:xfrm rot="16200000" flipH="1">
              <a:off x="5655936" y="4776980"/>
              <a:ext cx="513077" cy="540304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4" name="AutoShape 34"/>
            <p:cNvCxnSpPr>
              <a:cxnSpLocks noChangeShapeType="1"/>
              <a:stCxn id="34" idx="2"/>
              <a:endCxn id="203" idx="0"/>
            </p:cNvCxnSpPr>
            <p:nvPr/>
          </p:nvCxnSpPr>
          <p:spPr bwMode="auto">
            <a:xfrm rot="16200000" flipH="1">
              <a:off x="6949214" y="4894133"/>
              <a:ext cx="534092" cy="290381"/>
            </a:xfrm>
            <a:prstGeom prst="curvedConnector3">
              <a:avLst>
                <a:gd name="adj1" fmla="val 50000"/>
              </a:avLst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6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Game Server Architecture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AAE064-BFF4-4EF6-B086-FCA21B058769}"/>
              </a:ext>
            </a:extLst>
          </p:cNvPr>
          <p:cNvGrpSpPr/>
          <p:nvPr/>
        </p:nvGrpSpPr>
        <p:grpSpPr>
          <a:xfrm>
            <a:off x="1013098" y="2492896"/>
            <a:ext cx="7266553" cy="3599011"/>
            <a:chOff x="545807" y="2343001"/>
            <a:chExt cx="7986633" cy="375029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07" y="3844299"/>
              <a:ext cx="794373" cy="79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圆角矩形 64"/>
            <p:cNvSpPr>
              <a:spLocks noChangeArrowheads="1"/>
            </p:cNvSpPr>
            <p:nvPr/>
          </p:nvSpPr>
          <p:spPr bwMode="auto">
            <a:xfrm>
              <a:off x="3699504" y="2343001"/>
              <a:ext cx="4832936" cy="3750295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dirty="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6" name="圆角矩形 3"/>
            <p:cNvSpPr>
              <a:spLocks noChangeArrowheads="1"/>
            </p:cNvSpPr>
            <p:nvPr/>
          </p:nvSpPr>
          <p:spPr bwMode="auto">
            <a:xfrm>
              <a:off x="2171340" y="3756460"/>
              <a:ext cx="944583" cy="637089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LINK1</a:t>
              </a:r>
              <a:endParaRPr lang="zh-CN" altLang="en-US" dirty="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宋体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4108490" y="2655705"/>
              <a:ext cx="4070992" cy="1226605"/>
              <a:chOff x="4108490" y="1579803"/>
              <a:chExt cx="4193940" cy="1250157"/>
            </a:xfrm>
          </p:grpSpPr>
          <p:sp>
            <p:nvSpPr>
              <p:cNvPr id="9" name="圆角矩形 28"/>
              <p:cNvSpPr>
                <a:spLocks noChangeArrowheads="1"/>
              </p:cNvSpPr>
              <p:nvPr/>
            </p:nvSpPr>
            <p:spPr bwMode="auto">
              <a:xfrm>
                <a:off x="4108490" y="1579803"/>
                <a:ext cx="4193940" cy="1250157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I/O</a:t>
                </a:r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0" name="圆角矩形 122"/>
              <p:cNvSpPr>
                <a:spLocks noChangeArrowheads="1"/>
              </p:cNvSpPr>
              <p:nvPr/>
            </p:nvSpPr>
            <p:spPr bwMode="auto">
              <a:xfrm>
                <a:off x="4830770" y="1631637"/>
                <a:ext cx="1080762" cy="418042"/>
              </a:xfrm>
              <a:prstGeom prst="roundRect">
                <a:avLst>
                  <a:gd name="adj" fmla="val 16667"/>
                </a:avLst>
              </a:prstGeom>
              <a:solidFill>
                <a:srgbClr val="D99593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zh-CN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Decode</a:t>
                </a:r>
                <a:endParaRPr lang="zh-CN" altLang="en-US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1" name="圆角矩形 122"/>
              <p:cNvSpPr>
                <a:spLocks noChangeArrowheads="1"/>
              </p:cNvSpPr>
              <p:nvPr/>
            </p:nvSpPr>
            <p:spPr bwMode="auto">
              <a:xfrm>
                <a:off x="4837770" y="2294839"/>
                <a:ext cx="1080762" cy="418042"/>
              </a:xfrm>
              <a:prstGeom prst="roundRect">
                <a:avLst>
                  <a:gd name="adj" fmla="val 16667"/>
                </a:avLst>
              </a:prstGeom>
              <a:solidFill>
                <a:srgbClr val="D99593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宋体" charset="-122"/>
                  </a:rPr>
                  <a:t>Encode</a:t>
                </a:r>
                <a:endParaRPr lang="zh-CN" altLang="en-US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宋体" charset="-122"/>
                </a:endParaRPr>
              </a:p>
            </p:txBody>
          </p:sp>
          <p:sp>
            <p:nvSpPr>
              <p:cNvPr id="13" name="圆角矩形 55"/>
              <p:cNvSpPr>
                <a:spLocks noChangeArrowheads="1"/>
              </p:cNvSpPr>
              <p:nvPr/>
            </p:nvSpPr>
            <p:spPr bwMode="auto">
              <a:xfrm>
                <a:off x="6558544" y="1669614"/>
                <a:ext cx="1607344" cy="1115052"/>
              </a:xfrm>
              <a:prstGeom prst="roundRect">
                <a:avLst>
                  <a:gd name="adj" fmla="val 16667"/>
                </a:avLst>
              </a:prstGeom>
              <a:solidFill>
                <a:srgbClr val="8064A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Thread pool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CProtocol1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CProtocol2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…</a:t>
                </a:r>
              </a:p>
              <a:p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cxnSp>
          <p:nvCxnSpPr>
            <p:cNvPr id="44" name="曲线连接符 43"/>
            <p:cNvCxnSpPr>
              <a:cxnSpLocks/>
              <a:stCxn id="11" idx="1"/>
              <a:endCxn id="6" idx="3"/>
            </p:cNvCxnSpPr>
            <p:nvPr/>
          </p:nvCxnSpPr>
          <p:spPr>
            <a:xfrm rot="10800000" flipV="1">
              <a:off x="3115923" y="3562355"/>
              <a:ext cx="1700467" cy="512650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曲线连接符 52"/>
            <p:cNvCxnSpPr>
              <a:cxnSpLocks/>
              <a:stCxn id="6" idx="0"/>
              <a:endCxn id="10" idx="1"/>
            </p:cNvCxnSpPr>
            <p:nvPr/>
          </p:nvCxnSpPr>
          <p:spPr>
            <a:xfrm rot="5400000" flipH="1" flipV="1">
              <a:off x="3304207" y="2251072"/>
              <a:ext cx="844813" cy="2165964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曲线连接符 63"/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858675" y="2911647"/>
              <a:ext cx="628045" cy="37920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曲线连接符 66"/>
            <p:cNvCxnSpPr>
              <a:cxnSpLocks/>
              <a:stCxn id="13" idx="1"/>
              <a:endCxn id="11" idx="3"/>
            </p:cNvCxnSpPr>
            <p:nvPr/>
          </p:nvCxnSpPr>
          <p:spPr>
            <a:xfrm rot="10800000" flipV="1">
              <a:off x="5865469" y="3290846"/>
              <a:ext cx="621250" cy="271507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99" name="组合 98"/>
            <p:cNvGrpSpPr/>
            <p:nvPr/>
          </p:nvGrpSpPr>
          <p:grpSpPr>
            <a:xfrm>
              <a:off x="4180498" y="4132945"/>
              <a:ext cx="4001095" cy="1577063"/>
              <a:chOff x="4211960" y="3095154"/>
              <a:chExt cx="4121932" cy="1607344"/>
            </a:xfrm>
          </p:grpSpPr>
          <p:sp>
            <p:nvSpPr>
              <p:cNvPr id="14" name="圆角矩形 28"/>
              <p:cNvSpPr>
                <a:spLocks noChangeArrowheads="1"/>
              </p:cNvSpPr>
              <p:nvPr/>
            </p:nvSpPr>
            <p:spPr bwMode="auto">
              <a:xfrm>
                <a:off x="4211960" y="3095154"/>
                <a:ext cx="4121932" cy="1607344"/>
              </a:xfrm>
              <a:prstGeom prst="roundRect">
                <a:avLst>
                  <a:gd name="adj" fmla="val 16667"/>
                </a:avLst>
              </a:prstGeom>
              <a:solidFill>
                <a:srgbClr val="4BACC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宋体" charset="-122"/>
                    <a:sym typeface="宋体" charset="-122"/>
                  </a:rPr>
                  <a:t>DB</a:t>
                </a:r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16" name="圆角矩形 55"/>
              <p:cNvSpPr>
                <a:spLocks noChangeArrowheads="1"/>
              </p:cNvSpPr>
              <p:nvPr/>
            </p:nvSpPr>
            <p:spPr bwMode="auto">
              <a:xfrm>
                <a:off x="4819248" y="3225774"/>
                <a:ext cx="1768583" cy="1369219"/>
              </a:xfrm>
              <a:prstGeom prst="roundRect">
                <a:avLst>
                  <a:gd name="adj" fmla="val 16667"/>
                </a:avLst>
              </a:prstGeom>
              <a:solidFill>
                <a:srgbClr val="8064A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Data thread pool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Procedure1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Procedure2</a:t>
                </a:r>
              </a:p>
              <a:p>
                <a:r>
                  <a:rPr lang="en-US" altLang="zh-CN" sz="1167" dirty="0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…</a:t>
                </a:r>
              </a:p>
              <a:p>
                <a:endParaRPr lang="zh-CN" altLang="en-US" dirty="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70" name="流程图: 磁盘 69"/>
              <p:cNvSpPr/>
              <p:nvPr/>
            </p:nvSpPr>
            <p:spPr>
              <a:xfrm>
                <a:off x="6956381" y="3901620"/>
                <a:ext cx="1241612" cy="632448"/>
              </a:xfrm>
              <a:prstGeom prst="flowChartMagneticDisk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曲线连接符 73"/>
            <p:cNvCxnSpPr>
              <a:cxnSpLocks/>
              <a:stCxn id="13" idx="2"/>
              <a:endCxn id="16" idx="0"/>
            </p:cNvCxnSpPr>
            <p:nvPr/>
          </p:nvCxnSpPr>
          <p:spPr>
            <a:xfrm rot="5400000">
              <a:off x="6235975" y="3230246"/>
              <a:ext cx="423234" cy="163848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曲线连接符 84"/>
            <p:cNvCxnSpPr>
              <a:cxnSpLocks/>
              <a:stCxn id="70" idx="2"/>
              <a:endCxn id="16" idx="3"/>
            </p:cNvCxnSpPr>
            <p:nvPr/>
          </p:nvCxnSpPr>
          <p:spPr>
            <a:xfrm rot="10800000">
              <a:off x="6486721" y="4932817"/>
              <a:ext cx="357746" cy="3016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曲线连接符 87"/>
            <p:cNvCxnSpPr>
              <a:stCxn id="6" idx="1"/>
              <a:endCxn id="4" idx="3"/>
            </p:cNvCxnSpPr>
            <p:nvPr/>
          </p:nvCxnSpPr>
          <p:spPr>
            <a:xfrm rot="10800000" flipV="1">
              <a:off x="1340180" y="4075004"/>
              <a:ext cx="831160" cy="16648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脑图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86" y="2420888"/>
            <a:ext cx="2555603" cy="3661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14:cNvPr>
              <p14:cNvContentPartPr/>
              <p14:nvPr/>
            </p14:nvContentPartPr>
            <p14:xfrm>
              <a:off x="1403648" y="3068960"/>
              <a:ext cx="3600400" cy="1872208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648" y="3032963"/>
                <a:ext cx="3699401" cy="1944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8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详细设计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流程图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交互图（时序图、状态图、活动图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PAD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（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Problem Analysis Diagram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）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伪代码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597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经典流程图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非整百年：能被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4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整除的为闰年（如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2004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年就是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闰年）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整百年：能被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400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整除的是闰年。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(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如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年是闰年，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1900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年不是闰年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)</a:t>
            </a:r>
          </a:p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对于数值很大的年份：这年如果能被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3200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并且能被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172800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整除则是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闰年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2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2051720" y="1916832"/>
            <a:ext cx="5400600" cy="4248472"/>
            <a:chOff x="158" y="119"/>
            <a:chExt cx="5126" cy="4082"/>
          </a:xfrm>
        </p:grpSpPr>
        <p:sp>
          <p:nvSpPr>
            <p:cNvPr id="113669" name="AutoShape 5"/>
            <p:cNvSpPr>
              <a:spLocks noChangeArrowheads="1"/>
            </p:cNvSpPr>
            <p:nvPr/>
          </p:nvSpPr>
          <p:spPr bwMode="auto">
            <a:xfrm>
              <a:off x="2018" y="119"/>
              <a:ext cx="953" cy="288"/>
            </a:xfrm>
            <a:prstGeom prst="roundRect">
              <a:avLst>
                <a:gd name="adj" fmla="val 43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开始</a:t>
              </a:r>
            </a:p>
          </p:txBody>
        </p:sp>
        <p:sp>
          <p:nvSpPr>
            <p:cNvPr id="113670" name="AutoShape 6"/>
            <p:cNvSpPr>
              <a:spLocks noChangeArrowheads="1"/>
            </p:cNvSpPr>
            <p:nvPr/>
          </p:nvSpPr>
          <p:spPr bwMode="auto">
            <a:xfrm>
              <a:off x="1872" y="551"/>
              <a:ext cx="1245" cy="336"/>
            </a:xfrm>
            <a:prstGeom prst="parallelogram">
              <a:avLst>
                <a:gd name="adj" fmla="val 6309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输入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1" name="AutoShape 7"/>
            <p:cNvSpPr>
              <a:spLocks noChangeArrowheads="1"/>
            </p:cNvSpPr>
            <p:nvPr/>
          </p:nvSpPr>
          <p:spPr bwMode="auto">
            <a:xfrm>
              <a:off x="2928" y="1463"/>
              <a:ext cx="1440" cy="4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</a:rPr>
                <a:t>100</a:t>
              </a:r>
              <a:r>
                <a:rPr kumimoji="1" lang="zh-CN" altLang="en-US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2" name="AutoShape 8"/>
            <p:cNvSpPr>
              <a:spLocks noChangeArrowheads="1"/>
            </p:cNvSpPr>
            <p:nvPr/>
          </p:nvSpPr>
          <p:spPr bwMode="auto">
            <a:xfrm>
              <a:off x="1202" y="1895"/>
              <a:ext cx="1876" cy="537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400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3" name="AutoShape 9"/>
            <p:cNvSpPr>
              <a:spLocks noChangeArrowheads="1"/>
            </p:cNvSpPr>
            <p:nvPr/>
          </p:nvSpPr>
          <p:spPr bwMode="auto">
            <a:xfrm>
              <a:off x="1824" y="1031"/>
              <a:ext cx="1344" cy="4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整除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13674" name="AutoShape 10"/>
            <p:cNvSpPr>
              <a:spLocks noChangeArrowheads="1"/>
            </p:cNvSpPr>
            <p:nvPr/>
          </p:nvSpPr>
          <p:spPr bwMode="auto">
            <a:xfrm>
              <a:off x="2245" y="3865"/>
              <a:ext cx="859" cy="336"/>
            </a:xfrm>
            <a:prstGeom prst="roundRect">
              <a:avLst>
                <a:gd name="adj" fmla="val 43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结束</a:t>
              </a:r>
            </a:p>
          </p:txBody>
        </p:sp>
        <p:sp>
          <p:nvSpPr>
            <p:cNvPr id="113675" name="AutoShape 11"/>
            <p:cNvSpPr>
              <a:spLocks noChangeArrowheads="1"/>
            </p:cNvSpPr>
            <p:nvPr/>
          </p:nvSpPr>
          <p:spPr bwMode="auto">
            <a:xfrm>
              <a:off x="2784" y="3067"/>
              <a:ext cx="2500" cy="363"/>
            </a:xfrm>
            <a:prstGeom prst="parallelogram">
              <a:avLst>
                <a:gd name="adj" fmla="val 6683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输出“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是闰年”</a:t>
              </a:r>
            </a:p>
          </p:txBody>
        </p:sp>
        <p:sp>
          <p:nvSpPr>
            <p:cNvPr id="113676" name="AutoShape 12"/>
            <p:cNvSpPr>
              <a:spLocks noChangeArrowheads="1"/>
            </p:cNvSpPr>
            <p:nvPr/>
          </p:nvSpPr>
          <p:spPr bwMode="auto">
            <a:xfrm>
              <a:off x="158" y="3049"/>
              <a:ext cx="2586" cy="336"/>
            </a:xfrm>
            <a:prstGeom prst="parallelogram">
              <a:avLst>
                <a:gd name="adj" fmla="val 746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2000" b="1" dirty="0">
                  <a:latin typeface="Times New Roman" panose="02020603050405020304" pitchFamily="18" charset="0"/>
                </a:rPr>
                <a:t>输出“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y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不是闰年”</a:t>
              </a:r>
            </a:p>
          </p:txBody>
        </p:sp>
        <p:sp>
          <p:nvSpPr>
            <p:cNvPr id="113677" name="Line 13"/>
            <p:cNvSpPr>
              <a:spLocks noChangeShapeType="1"/>
            </p:cNvSpPr>
            <p:nvPr/>
          </p:nvSpPr>
          <p:spPr bwMode="auto">
            <a:xfrm>
              <a:off x="2496" y="40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8" name="Line 14"/>
            <p:cNvSpPr>
              <a:spLocks noChangeShapeType="1"/>
            </p:cNvSpPr>
            <p:nvPr/>
          </p:nvSpPr>
          <p:spPr bwMode="auto">
            <a:xfrm>
              <a:off x="2496" y="88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9" name="Line 15"/>
            <p:cNvSpPr>
              <a:spLocks noChangeShapeType="1"/>
            </p:cNvSpPr>
            <p:nvPr/>
          </p:nvSpPr>
          <p:spPr bwMode="auto">
            <a:xfrm flipH="1">
              <a:off x="567" y="1271"/>
              <a:ext cx="1257" cy="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0" name="Line 16"/>
            <p:cNvSpPr>
              <a:spLocks noChangeShapeType="1"/>
            </p:cNvSpPr>
            <p:nvPr/>
          </p:nvSpPr>
          <p:spPr bwMode="auto">
            <a:xfrm>
              <a:off x="567" y="1298"/>
              <a:ext cx="0" cy="1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1" name="Line 17"/>
            <p:cNvSpPr>
              <a:spLocks noChangeShapeType="1"/>
            </p:cNvSpPr>
            <p:nvPr/>
          </p:nvSpPr>
          <p:spPr bwMode="auto">
            <a:xfrm>
              <a:off x="3168" y="1271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2" name="Line 18"/>
            <p:cNvSpPr>
              <a:spLocks noChangeShapeType="1"/>
            </p:cNvSpPr>
            <p:nvPr/>
          </p:nvSpPr>
          <p:spPr bwMode="auto">
            <a:xfrm>
              <a:off x="3648" y="127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3" name="Line 19"/>
            <p:cNvSpPr>
              <a:spLocks noChangeShapeType="1"/>
            </p:cNvSpPr>
            <p:nvPr/>
          </p:nvSpPr>
          <p:spPr bwMode="auto">
            <a:xfrm>
              <a:off x="2154" y="1703"/>
              <a:ext cx="0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4" name="Line 20"/>
            <p:cNvSpPr>
              <a:spLocks noChangeShapeType="1"/>
            </p:cNvSpPr>
            <p:nvPr/>
          </p:nvSpPr>
          <p:spPr bwMode="auto">
            <a:xfrm flipH="1">
              <a:off x="2154" y="1703"/>
              <a:ext cx="77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5" name="Line 21"/>
            <p:cNvSpPr>
              <a:spLocks noChangeShapeType="1"/>
            </p:cNvSpPr>
            <p:nvPr/>
          </p:nvSpPr>
          <p:spPr bwMode="auto">
            <a:xfrm>
              <a:off x="4368" y="1703"/>
              <a:ext cx="64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6" name="Line 22"/>
            <p:cNvSpPr>
              <a:spLocks noChangeShapeType="1"/>
            </p:cNvSpPr>
            <p:nvPr/>
          </p:nvSpPr>
          <p:spPr bwMode="auto">
            <a:xfrm>
              <a:off x="5012" y="1706"/>
              <a:ext cx="0" cy="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7" name="Line 23"/>
            <p:cNvSpPr>
              <a:spLocks noChangeShapeType="1"/>
            </p:cNvSpPr>
            <p:nvPr/>
          </p:nvSpPr>
          <p:spPr bwMode="auto">
            <a:xfrm>
              <a:off x="3061" y="2160"/>
              <a:ext cx="9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8" name="Line 24"/>
            <p:cNvSpPr>
              <a:spLocks noChangeShapeType="1"/>
            </p:cNvSpPr>
            <p:nvPr/>
          </p:nvSpPr>
          <p:spPr bwMode="auto">
            <a:xfrm>
              <a:off x="4014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9" name="Line 25"/>
            <p:cNvSpPr>
              <a:spLocks noChangeShapeType="1"/>
            </p:cNvSpPr>
            <p:nvPr/>
          </p:nvSpPr>
          <p:spPr bwMode="auto">
            <a:xfrm flipH="1" flipV="1">
              <a:off x="884" y="2160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0" name="Line 26"/>
            <p:cNvSpPr>
              <a:spLocks noChangeShapeType="1"/>
            </p:cNvSpPr>
            <p:nvPr/>
          </p:nvSpPr>
          <p:spPr bwMode="auto">
            <a:xfrm>
              <a:off x="567" y="2523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1" name="Line 27"/>
            <p:cNvSpPr>
              <a:spLocks noChangeShapeType="1"/>
            </p:cNvSpPr>
            <p:nvPr/>
          </p:nvSpPr>
          <p:spPr bwMode="auto">
            <a:xfrm flipH="1">
              <a:off x="5012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2" name="Line 28"/>
            <p:cNvSpPr>
              <a:spLocks noChangeShapeType="1"/>
            </p:cNvSpPr>
            <p:nvPr/>
          </p:nvSpPr>
          <p:spPr bwMode="auto">
            <a:xfrm>
              <a:off x="884" y="2160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3" name="Line 29"/>
            <p:cNvSpPr>
              <a:spLocks noChangeShapeType="1"/>
            </p:cNvSpPr>
            <p:nvPr/>
          </p:nvSpPr>
          <p:spPr bwMode="auto">
            <a:xfrm>
              <a:off x="1383" y="341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4" name="Line 30"/>
            <p:cNvSpPr>
              <a:spLocks noChangeShapeType="1"/>
            </p:cNvSpPr>
            <p:nvPr/>
          </p:nvSpPr>
          <p:spPr bwMode="auto">
            <a:xfrm>
              <a:off x="1383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5" name="Line 31"/>
            <p:cNvSpPr>
              <a:spLocks noChangeShapeType="1"/>
            </p:cNvSpPr>
            <p:nvPr/>
          </p:nvSpPr>
          <p:spPr bwMode="auto">
            <a:xfrm>
              <a:off x="4014" y="341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6" name="Line 32"/>
            <p:cNvSpPr>
              <a:spLocks noChangeShapeType="1"/>
            </p:cNvSpPr>
            <p:nvPr/>
          </p:nvSpPr>
          <p:spPr bwMode="auto">
            <a:xfrm>
              <a:off x="2699" y="36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7" name="Text Box 33"/>
            <p:cNvSpPr txBox="1">
              <a:spLocks noChangeArrowheads="1"/>
            </p:cNvSpPr>
            <p:nvPr/>
          </p:nvSpPr>
          <p:spPr bwMode="auto">
            <a:xfrm>
              <a:off x="2608" y="1389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 dirty="0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113698" name="Text Box 34"/>
            <p:cNvSpPr txBox="1">
              <a:spLocks noChangeArrowheads="1"/>
            </p:cNvSpPr>
            <p:nvPr/>
          </p:nvSpPr>
          <p:spPr bwMode="auto">
            <a:xfrm>
              <a:off x="3216" y="983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113699" name="Text Box 35"/>
            <p:cNvSpPr txBox="1">
              <a:spLocks noChangeArrowheads="1"/>
            </p:cNvSpPr>
            <p:nvPr/>
          </p:nvSpPr>
          <p:spPr bwMode="auto">
            <a:xfrm>
              <a:off x="793" y="1706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0" name="Text Box 36"/>
            <p:cNvSpPr txBox="1">
              <a:spLocks noChangeArrowheads="1"/>
            </p:cNvSpPr>
            <p:nvPr/>
          </p:nvSpPr>
          <p:spPr bwMode="auto">
            <a:xfrm>
              <a:off x="4513" y="1379"/>
              <a:ext cx="46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333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1" name="Text Box 37"/>
            <p:cNvSpPr txBox="1">
              <a:spLocks noChangeArrowheads="1"/>
            </p:cNvSpPr>
            <p:nvPr/>
          </p:nvSpPr>
          <p:spPr bwMode="auto">
            <a:xfrm>
              <a:off x="1440" y="983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113702" name="Text Box 38"/>
            <p:cNvSpPr txBox="1">
              <a:spLocks noChangeArrowheads="1"/>
            </p:cNvSpPr>
            <p:nvPr/>
          </p:nvSpPr>
          <p:spPr bwMode="auto">
            <a:xfrm>
              <a:off x="3168" y="1847"/>
              <a:ext cx="4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是</a:t>
              </a: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 idx="4294967295"/>
          </p:nvPr>
        </p:nvSpPr>
        <p:spPr>
          <a:xfrm>
            <a:off x="876622" y="746993"/>
            <a:ext cx="7652813" cy="952500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33039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71" name="Group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58443"/>
              </p:ext>
            </p:extLst>
          </p:nvPr>
        </p:nvGraphicFramePr>
        <p:xfrm>
          <a:off x="1152261" y="1628511"/>
          <a:ext cx="6840802" cy="4465322"/>
        </p:xfrm>
        <a:graphic>
          <a:graphicData uri="http://schemas.openxmlformats.org/drawingml/2006/table">
            <a:tbl>
              <a:tblPr/>
              <a:tblGrid>
                <a:gridCol w="131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名称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意义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准备（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Start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流程图开始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处理程序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进程（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Process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 </a:t>
                      </a:r>
                      <a:r>
                        <a:rPr kumimoji="0" lang="en-US" altLang="zh-CN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sth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.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决策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判定（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Decision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If-else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终止（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END</a:t>
                      </a: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流程图终止</a:t>
                      </a:r>
                      <a:r>
                        <a:rPr kumimoji="0" lang="zh-CN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路径（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Path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下一步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7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文档（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Document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输入或输出文件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预先定义进（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Predefined Process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使用某一已定义之处理程序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页面内引用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功能接口 （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Connector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）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流程图向另一流程图之出口；或从另一地方之入口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注释（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Comment)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表示附注说明之用</a:t>
                      </a:r>
                      <a:r>
                        <a:rPr kumimoji="0" lang="zh-CN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69" name="AutoShape 108"/>
          <p:cNvSpPr>
            <a:spLocks noChangeArrowheads="1"/>
          </p:cNvSpPr>
          <p:nvPr/>
        </p:nvSpPr>
        <p:spPr bwMode="auto">
          <a:xfrm>
            <a:off x="1571625" y="2108730"/>
            <a:ext cx="461698" cy="247386"/>
          </a:xfrm>
          <a:prstGeom prst="flowChartPreparat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0" name="Rectangle 109"/>
          <p:cNvSpPr>
            <a:spLocks noChangeArrowheads="1"/>
          </p:cNvSpPr>
          <p:nvPr/>
        </p:nvSpPr>
        <p:spPr bwMode="auto">
          <a:xfrm>
            <a:off x="1571625" y="2529418"/>
            <a:ext cx="415396" cy="1997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1" name="AutoShape 110"/>
          <p:cNvSpPr>
            <a:spLocks noChangeArrowheads="1"/>
          </p:cNvSpPr>
          <p:nvPr/>
        </p:nvSpPr>
        <p:spPr bwMode="auto">
          <a:xfrm>
            <a:off x="1571625" y="2889251"/>
            <a:ext cx="444500" cy="264583"/>
          </a:xfrm>
          <a:prstGeom prst="diamond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2" name="AutoShape 111"/>
          <p:cNvSpPr>
            <a:spLocks noChangeArrowheads="1"/>
          </p:cNvSpPr>
          <p:nvPr/>
        </p:nvSpPr>
        <p:spPr bwMode="auto">
          <a:xfrm>
            <a:off x="1571627" y="3369470"/>
            <a:ext cx="489479" cy="191823"/>
          </a:xfrm>
          <a:prstGeom prst="flowChartTerminator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3" name="Line 112"/>
          <p:cNvSpPr>
            <a:spLocks noChangeShapeType="1"/>
          </p:cNvSpPr>
          <p:nvPr/>
        </p:nvSpPr>
        <p:spPr bwMode="auto">
          <a:xfrm flipV="1">
            <a:off x="1512094" y="3849688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4" name="AutoShape 113"/>
          <p:cNvSpPr>
            <a:spLocks noChangeArrowheads="1"/>
          </p:cNvSpPr>
          <p:nvPr/>
        </p:nvSpPr>
        <p:spPr bwMode="auto">
          <a:xfrm>
            <a:off x="1631157" y="4209522"/>
            <a:ext cx="381000" cy="203729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5" name="AutoShape 114"/>
          <p:cNvSpPr>
            <a:spLocks noChangeArrowheads="1"/>
          </p:cNvSpPr>
          <p:nvPr/>
        </p:nvSpPr>
        <p:spPr bwMode="auto">
          <a:xfrm>
            <a:off x="1631157" y="4628887"/>
            <a:ext cx="334698" cy="238125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6" name="AutoShape 115"/>
          <p:cNvSpPr>
            <a:spLocks noChangeArrowheads="1"/>
          </p:cNvSpPr>
          <p:nvPr/>
        </p:nvSpPr>
        <p:spPr bwMode="auto">
          <a:xfrm>
            <a:off x="1692011" y="5168637"/>
            <a:ext cx="226218" cy="206375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77" name="Line 164"/>
          <p:cNvSpPr>
            <a:spLocks noChangeShapeType="1"/>
          </p:cNvSpPr>
          <p:nvPr/>
        </p:nvSpPr>
        <p:spPr bwMode="auto">
          <a:xfrm>
            <a:off x="1751542" y="5709710"/>
            <a:ext cx="0" cy="2989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8" name="Line 165"/>
          <p:cNvSpPr>
            <a:spLocks noChangeShapeType="1"/>
          </p:cNvSpPr>
          <p:nvPr/>
        </p:nvSpPr>
        <p:spPr bwMode="auto">
          <a:xfrm>
            <a:off x="1751542" y="5709708"/>
            <a:ext cx="59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79" name="Line 166"/>
          <p:cNvSpPr>
            <a:spLocks noChangeShapeType="1"/>
          </p:cNvSpPr>
          <p:nvPr/>
        </p:nvSpPr>
        <p:spPr bwMode="auto">
          <a:xfrm>
            <a:off x="1751542" y="6008688"/>
            <a:ext cx="59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0" name="Line 167"/>
          <p:cNvSpPr>
            <a:spLocks noChangeShapeType="1"/>
          </p:cNvSpPr>
          <p:nvPr/>
        </p:nvSpPr>
        <p:spPr bwMode="auto">
          <a:xfrm flipH="1">
            <a:off x="1451240" y="5828772"/>
            <a:ext cx="300302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7" y="457466"/>
            <a:ext cx="6799262" cy="1303337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22894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〇、前情回顾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FA2006D-9288-4ABF-BF29-A8B933882CD5}"/>
              </a:ext>
            </a:extLst>
          </p:cNvPr>
          <p:cNvGrpSpPr/>
          <p:nvPr/>
        </p:nvGrpSpPr>
        <p:grpSpPr>
          <a:xfrm>
            <a:off x="1259632" y="2419411"/>
            <a:ext cx="6622705" cy="3673885"/>
            <a:chOff x="1037242" y="5960330"/>
            <a:chExt cx="7073849" cy="898031"/>
          </a:xfrm>
        </p:grpSpPr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A67675A1-C67D-4EBA-AE98-018E9AC81C9F}"/>
                </a:ext>
              </a:extLst>
            </p:cNvPr>
            <p:cNvSpPr/>
            <p:nvPr/>
          </p:nvSpPr>
          <p:spPr>
            <a:xfrm>
              <a:off x="1037242" y="5960330"/>
              <a:ext cx="7073848" cy="320391"/>
            </a:xfrm>
            <a:custGeom>
              <a:avLst/>
              <a:gdLst/>
              <a:ahLst/>
              <a:cxnLst/>
              <a:rect l="0" t="0" r="0" b="0"/>
              <a:pathLst>
                <a:path w="3341643" h="208861">
                  <a:moveTo>
                    <a:pt x="50801" y="0"/>
                  </a:moveTo>
                  <a:lnTo>
                    <a:pt x="3290843" y="0"/>
                  </a:lnTo>
                  <a:cubicBezTo>
                    <a:pt x="3318783" y="0"/>
                    <a:pt x="3341643" y="22860"/>
                    <a:pt x="3341643" y="50800"/>
                  </a:cubicBezTo>
                  <a:lnTo>
                    <a:pt x="3341643" y="208861"/>
                  </a:lnTo>
                  <a:lnTo>
                    <a:pt x="0" y="208861"/>
                  </a:lnTo>
                  <a:lnTo>
                    <a:pt x="0" y="50800"/>
                  </a:lnTo>
                  <a:cubicBezTo>
                    <a:pt x="0" y="22860"/>
                    <a:pt x="22861" y="0"/>
                    <a:pt x="50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99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72">
              <a:extLst>
                <a:ext uri="{FF2B5EF4-FFF2-40B4-BE49-F238E27FC236}">
                  <a16:creationId xmlns:a16="http://schemas.microsoft.com/office/drawing/2014/main" id="{CB535FD2-39AE-4D18-834C-96EBAC47364B}"/>
                </a:ext>
              </a:extLst>
            </p:cNvPr>
            <p:cNvSpPr/>
            <p:nvPr/>
          </p:nvSpPr>
          <p:spPr>
            <a:xfrm>
              <a:off x="1037242" y="6145558"/>
              <a:ext cx="7073849" cy="712803"/>
            </a:xfrm>
            <a:custGeom>
              <a:avLst/>
              <a:gdLst/>
              <a:ahLst/>
              <a:cxnLst/>
              <a:rect l="0" t="0" r="0" b="0"/>
              <a:pathLst>
                <a:path w="3341643" h="377516">
                  <a:moveTo>
                    <a:pt x="0" y="0"/>
                  </a:moveTo>
                  <a:lnTo>
                    <a:pt x="3341643" y="0"/>
                  </a:lnTo>
                  <a:lnTo>
                    <a:pt x="3341643" y="326715"/>
                  </a:lnTo>
                  <a:cubicBezTo>
                    <a:pt x="3341643" y="354655"/>
                    <a:pt x="3318783" y="377516"/>
                    <a:pt x="3290843" y="377516"/>
                  </a:cubicBezTo>
                  <a:lnTo>
                    <a:pt x="50801" y="377516"/>
                  </a:lnTo>
                  <a:cubicBezTo>
                    <a:pt x="22861" y="377516"/>
                    <a:pt x="0" y="354655"/>
                    <a:pt x="0" y="326715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5F5F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2843808" y="3253979"/>
            <a:ext cx="4608511" cy="2916109"/>
          </a:xfrm>
        </p:spPr>
        <p:txBody>
          <a:bodyPr/>
          <a:lstStyle/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4.1 </a:t>
            </a:r>
            <a:r>
              <a:rPr lang="en-US" altLang="zh-CN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4.2 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4.3 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简介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4.4 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测试简介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812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09452"/>
              </p:ext>
            </p:extLst>
          </p:nvPr>
        </p:nvGraphicFramePr>
        <p:xfrm>
          <a:off x="2088364" y="2534422"/>
          <a:ext cx="5291948" cy="3414858"/>
        </p:xfrm>
        <a:graphic>
          <a:graphicData uri="http://schemas.openxmlformats.org/drawingml/2006/table">
            <a:tbl>
              <a:tblPr/>
              <a:tblGrid>
                <a:gridCol w="102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8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</a:t>
                      </a: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名称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意义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手动操作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例如：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UI</a:t>
                      </a: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等需要操作的部分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手动输入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例如：输入帐号密码等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调用数据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调用数据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显示内容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需要显示的内容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存储数据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存储数据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76200" marR="76200" marT="38095" marB="38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功能区域集成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多个功能集成一个整体</a:t>
                      </a:r>
                    </a:p>
                  </a:txBody>
                  <a:tcPr marL="76200" marR="76200" marT="38095" marB="38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93" name="AutoShape 61"/>
          <p:cNvSpPr>
            <a:spLocks noChangeArrowheads="1"/>
          </p:cNvSpPr>
          <p:nvPr/>
        </p:nvSpPr>
        <p:spPr bwMode="auto">
          <a:xfrm>
            <a:off x="2253150" y="3035197"/>
            <a:ext cx="832115" cy="300302"/>
          </a:xfrm>
          <a:custGeom>
            <a:avLst/>
            <a:gdLst>
              <a:gd name="T0" fmla="*/ 873721 w 21600"/>
              <a:gd name="T1" fmla="*/ 180181 h 21600"/>
              <a:gd name="T2" fmla="*/ 499269 w 21600"/>
              <a:gd name="T3" fmla="*/ 360362 h 21600"/>
              <a:gd name="T4" fmla="*/ 124817 w 21600"/>
              <a:gd name="T5" fmla="*/ 180181 h 21600"/>
              <a:gd name="T6" fmla="*/ 49926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94" name="AutoShape 62"/>
          <p:cNvSpPr>
            <a:spLocks noChangeArrowheads="1"/>
          </p:cNvSpPr>
          <p:nvPr/>
        </p:nvSpPr>
        <p:spPr bwMode="auto">
          <a:xfrm>
            <a:off x="2236897" y="4124189"/>
            <a:ext cx="762000" cy="240771"/>
          </a:xfrm>
          <a:prstGeom prst="flowChartInputOutpu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5" name="AutoShape 63"/>
          <p:cNvSpPr>
            <a:spLocks noChangeArrowheads="1"/>
          </p:cNvSpPr>
          <p:nvPr/>
        </p:nvSpPr>
        <p:spPr bwMode="auto">
          <a:xfrm>
            <a:off x="2253150" y="4482871"/>
            <a:ext cx="541073" cy="359833"/>
          </a:xfrm>
          <a:prstGeom prst="flowChartDisplay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6" name="AutoShape 64"/>
          <p:cNvSpPr>
            <a:spLocks noChangeArrowheads="1"/>
          </p:cNvSpPr>
          <p:nvPr/>
        </p:nvSpPr>
        <p:spPr bwMode="auto">
          <a:xfrm>
            <a:off x="2258065" y="3637331"/>
            <a:ext cx="719667" cy="300303"/>
          </a:xfrm>
          <a:prstGeom prst="flowChartManualInpu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7" name="Rectangle 71"/>
          <p:cNvSpPr>
            <a:spLocks noChangeArrowheads="1"/>
          </p:cNvSpPr>
          <p:nvPr/>
        </p:nvSpPr>
        <p:spPr bwMode="auto">
          <a:xfrm>
            <a:off x="2249944" y="5485497"/>
            <a:ext cx="719667" cy="3003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98" name="Object 8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265146"/>
              </p:ext>
            </p:extLst>
          </p:nvPr>
        </p:nvGraphicFramePr>
        <p:xfrm>
          <a:off x="2257193" y="4982418"/>
          <a:ext cx="539750" cy="33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Visio" r:id="rId3" imgW="931684" imgH="571612" progId="Visio.Drawing.11">
                  <p:embed/>
                </p:oleObj>
              </mc:Choice>
              <mc:Fallback>
                <p:oleObj name="Visio" r:id="rId3" imgW="931684" imgH="571612" progId="Visio.Drawing.11">
                  <p:embed/>
                  <p:pic>
                    <p:nvPicPr>
                      <p:cNvPr id="6198" name="Object 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193" y="4982418"/>
                        <a:ext cx="539750" cy="330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>
          <a:xfrm>
            <a:off x="609600" y="952500"/>
            <a:ext cx="82296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390012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2211620"/>
              </p:ext>
            </p:extLst>
          </p:nvPr>
        </p:nvGraphicFramePr>
        <p:xfrm>
          <a:off x="3563889" y="2540695"/>
          <a:ext cx="1579563" cy="3480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Visio" r:id="rId3" imgW="760736" imgH="1675656" progId="Visio.Drawing.11">
                  <p:embed/>
                </p:oleObj>
              </mc:Choice>
              <mc:Fallback>
                <p:oleObj name="Visio" r:id="rId3" imgW="760736" imgH="1675656" progId="Visio.Drawing.11">
                  <p:embed/>
                  <p:pic>
                    <p:nvPicPr>
                      <p:cNvPr id="819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9" y="2540695"/>
                        <a:ext cx="1579563" cy="3480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顺序结构（</a:t>
            </a:r>
            <a:r>
              <a:rPr lang="en-US" altLang="zh-CN" dirty="0">
                <a:solidFill>
                  <a:srgbClr val="3B3B3B"/>
                </a:solidFill>
              </a:rPr>
              <a:t>Sequence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1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选择结构（</a:t>
            </a:r>
            <a:r>
              <a:rPr lang="en-US" altLang="zh-CN" dirty="0">
                <a:solidFill>
                  <a:srgbClr val="3B3B3B"/>
                </a:solidFill>
              </a:rPr>
              <a:t>Selection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5" y="2276872"/>
            <a:ext cx="2483459" cy="37872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41750"/>
            <a:ext cx="394775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853727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3B3B3B"/>
                </a:solidFill>
              </a:rPr>
              <a:t>选择结构（</a:t>
            </a:r>
            <a:r>
              <a:rPr lang="en-US" altLang="zh-CN" dirty="0">
                <a:solidFill>
                  <a:srgbClr val="3B3B3B"/>
                </a:solidFill>
              </a:rPr>
              <a:t>Selection</a:t>
            </a:r>
            <a:r>
              <a:rPr lang="zh-CN" altLang="en-US" dirty="0">
                <a:solidFill>
                  <a:srgbClr val="3B3B3B"/>
                </a:solidFill>
              </a:rPr>
              <a:t>）</a:t>
            </a:r>
            <a:br>
              <a:rPr lang="zh-CN" altLang="en-US" dirty="0">
                <a:solidFill>
                  <a:srgbClr val="3B3B3B"/>
                </a:solidFill>
              </a:rPr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98067"/>
            <a:ext cx="4763150" cy="38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811196"/>
            <a:ext cx="8229600" cy="1143000"/>
          </a:xfrm>
        </p:spPr>
        <p:txBody>
          <a:bodyPr/>
          <a:lstStyle/>
          <a:p>
            <a:r>
              <a:rPr lang="zh-CN" altLang="en-US" dirty="0"/>
              <a:t>重复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281959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9122" y="836712"/>
            <a:ext cx="6799262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50" y="2348880"/>
            <a:ext cx="6295206" cy="40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时序图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显示用例的行为顺序 </a:t>
            </a:r>
          </a:p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显示了用例流程中不同</a:t>
            </a:r>
            <a:r>
              <a:rPr lang="zh-CN" altLang="en-US" sz="2800" b="1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对象</a:t>
            </a:r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之间的调用关系</a:t>
            </a:r>
          </a:p>
          <a:p>
            <a:r>
              <a:rPr lang="zh-CN" altLang="en-US" sz="28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对象、类和参与者都在时序图中进行描述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61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帧（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frame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344816" cy="32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619100" indent="-238115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952462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333447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1714431" indent="-190492"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40EDF8E0-3D38-4A9B-A696-1278CB1161EA}" type="slidenum">
              <a:rPr lang="zh-CN" altLang="en-US" sz="1167" b="0">
                <a:solidFill>
                  <a:schemeClr val="tx1"/>
                </a:solidFill>
              </a:rPr>
              <a:pPr/>
              <a:t>38</a:t>
            </a:fld>
            <a:endParaRPr lang="en-US" altLang="zh-CN" sz="1167" b="0">
              <a:solidFill>
                <a:schemeClr val="tx1"/>
              </a:solidFill>
            </a:endParaRPr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条件帧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798735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互斥帧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928343" cy="35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14:cNvPr>
              <p14:cNvContentPartPr/>
              <p14:nvPr/>
            </p14:nvContentPartPr>
            <p14:xfrm>
              <a:off x="1259632" y="2796002"/>
              <a:ext cx="6704100" cy="23981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9524BEC-DC91-440A-ADED-98D5F1C965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31" y="2760005"/>
                <a:ext cx="6803103" cy="2470135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1E2220E5-2E09-463F-B63F-83C557EF9D96}"/>
              </a:ext>
            </a:extLst>
          </p:cNvPr>
          <p:cNvSpPr txBox="1"/>
          <p:nvPr/>
        </p:nvSpPr>
        <p:spPr>
          <a:xfrm>
            <a:off x="6538190" y="3815958"/>
            <a:ext cx="153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完成课程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2428B1D-C93B-4BB3-97EA-CF2D19244070}"/>
              </a:ext>
            </a:extLst>
          </p:cNvPr>
          <p:cNvSpPr txBox="1"/>
          <p:nvPr/>
        </p:nvSpPr>
        <p:spPr>
          <a:xfrm>
            <a:off x="2520757" y="4104498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开发环境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9AC547-286F-47A9-B5A5-ABCC986959F1}"/>
              </a:ext>
            </a:extLst>
          </p:cNvPr>
          <p:cNvSpPr txBox="1"/>
          <p:nvPr/>
        </p:nvSpPr>
        <p:spPr>
          <a:xfrm>
            <a:off x="2166513" y="4444796"/>
            <a:ext cx="1048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开发工具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FF6B31A-5AFE-4932-91E5-FCD7C36257B3}"/>
              </a:ext>
            </a:extLst>
          </p:cNvPr>
          <p:cNvSpPr txBox="1"/>
          <p:nvPr/>
        </p:nvSpPr>
        <p:spPr>
          <a:xfrm>
            <a:off x="3179454" y="3464117"/>
            <a:ext cx="1018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协作工具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016678A-4B66-4538-9E0E-3B8717DB9E59}"/>
              </a:ext>
            </a:extLst>
          </p:cNvPr>
          <p:cNvSpPr txBox="1"/>
          <p:nvPr/>
        </p:nvSpPr>
        <p:spPr>
          <a:xfrm>
            <a:off x="2979724" y="3143927"/>
            <a:ext cx="101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协作准则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BD03AC8-904E-4722-A9E1-214E67B37FC3}"/>
              </a:ext>
            </a:extLst>
          </p:cNvPr>
          <p:cNvSpPr txBox="1"/>
          <p:nvPr/>
        </p:nvSpPr>
        <p:spPr>
          <a:xfrm>
            <a:off x="2790008" y="2805228"/>
            <a:ext cx="101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协作沟通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663A3F-6453-4E30-BBB6-64462AC49648}"/>
              </a:ext>
            </a:extLst>
          </p:cNvPr>
          <p:cNvSpPr txBox="1"/>
          <p:nvPr/>
        </p:nvSpPr>
        <p:spPr>
          <a:xfrm>
            <a:off x="4041139" y="4108114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0EE9E7D-58E2-4E86-AA55-6118BD42B628}"/>
              </a:ext>
            </a:extLst>
          </p:cNvPr>
          <p:cNvSpPr txBox="1"/>
          <p:nvPr/>
        </p:nvSpPr>
        <p:spPr>
          <a:xfrm>
            <a:off x="4195167" y="4429284"/>
            <a:ext cx="125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设计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7A78CD-F111-467D-8143-4AD37379C0B9}"/>
              </a:ext>
            </a:extLst>
          </p:cNvPr>
          <p:cNvSpPr txBox="1"/>
          <p:nvPr/>
        </p:nvSpPr>
        <p:spPr>
          <a:xfrm>
            <a:off x="3808166" y="4729861"/>
            <a:ext cx="621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实现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AFBF624-9B5A-4317-AFE1-DB8AA6AFFC1A}"/>
              </a:ext>
            </a:extLst>
          </p:cNvPr>
          <p:cNvSpPr txBox="1"/>
          <p:nvPr/>
        </p:nvSpPr>
        <p:spPr>
          <a:xfrm>
            <a:off x="3638422" y="5050051"/>
            <a:ext cx="91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测试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2A9A680-24E1-4D6D-BFFD-1FF4C94ED56B}"/>
              </a:ext>
            </a:extLst>
          </p:cNvPr>
          <p:cNvSpPr txBox="1"/>
          <p:nvPr/>
        </p:nvSpPr>
        <p:spPr>
          <a:xfrm>
            <a:off x="4183895" y="3471788"/>
            <a:ext cx="1061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开发规范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0BB1DF3-59FB-4264-949D-311704587784}"/>
              </a:ext>
            </a:extLst>
          </p:cNvPr>
          <p:cNvSpPr txBox="1"/>
          <p:nvPr/>
        </p:nvSpPr>
        <p:spPr>
          <a:xfrm>
            <a:off x="3987732" y="3124006"/>
            <a:ext cx="107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管理规范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1FF949-300B-4805-ADF8-D0720EC0ABD8}"/>
              </a:ext>
            </a:extLst>
          </p:cNvPr>
          <p:cNvSpPr txBox="1"/>
          <p:nvPr/>
        </p:nvSpPr>
        <p:spPr>
          <a:xfrm>
            <a:off x="5178399" y="4074034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开发实例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9B7350-D40B-459B-A749-36FDC186EC5B}"/>
              </a:ext>
            </a:extLst>
          </p:cNvPr>
          <p:cNvSpPr txBox="1"/>
          <p:nvPr/>
        </p:nvSpPr>
        <p:spPr>
          <a:xfrm>
            <a:off x="5142868" y="4406696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深入的实践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0730EF-FC16-4C26-97AD-B8D22A83D0B7}"/>
              </a:ext>
            </a:extLst>
          </p:cNvPr>
          <p:cNvSpPr txBox="1"/>
          <p:nvPr/>
        </p:nvSpPr>
        <p:spPr>
          <a:xfrm>
            <a:off x="5431493" y="3375623"/>
            <a:ext cx="114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DF2B7C-1407-4395-B853-2C5755FC137C}"/>
              </a:ext>
            </a:extLst>
          </p:cNvPr>
          <p:cNvSpPr txBox="1"/>
          <p:nvPr/>
        </p:nvSpPr>
        <p:spPr>
          <a:xfrm>
            <a:off x="5060321" y="2982344"/>
            <a:ext cx="1123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考核作业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620CBCC-20BF-417A-8F3D-70313C3A9BB7}"/>
              </a:ext>
            </a:extLst>
          </p:cNvPr>
          <p:cNvSpPr txBox="1">
            <a:spLocks/>
          </p:cNvSpPr>
          <p:nvPr/>
        </p:nvSpPr>
        <p:spPr bwMode="auto">
          <a:xfrm>
            <a:off x="1328738" y="10683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  <a:ea typeface="方正舒体" panose="02010601030101010101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本章内容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14:cNvPr>
              <p14:cNvContentPartPr/>
              <p14:nvPr/>
            </p14:nvContentPartPr>
            <p14:xfrm rot="2986944">
              <a:off x="4282005" y="4307951"/>
              <a:ext cx="604159" cy="639657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2554443-388D-47CB-94F2-412EFD8AE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986944">
                <a:off x="4219034" y="4244922"/>
                <a:ext cx="730100" cy="7657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8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伪代码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Pseudocode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38896" y="2636912"/>
            <a:ext cx="6336704" cy="3468216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是一种脱离具体编程语言的语言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大家都看得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懂 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  <a:sym typeface="Wingdings" panose="05000000000000000000" pitchFamily="2" charset="2"/>
              </a:rPr>
              <a:t>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编程时转化成具体的编程语言</a:t>
            </a:r>
          </a:p>
        </p:txBody>
      </p:sp>
    </p:spTree>
    <p:extLst>
      <p:ext uri="{BB962C8B-B14F-4D97-AF65-F5344CB8AC3E}">
        <p14:creationId xmlns:p14="http://schemas.microsoft.com/office/powerpoint/2010/main" val="27382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减少文字书写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2492896"/>
            <a:ext cx="6799262" cy="36122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Begin</a:t>
            </a:r>
          </a:p>
          <a:p>
            <a:pPr marL="0" indent="0">
              <a:buNone/>
            </a:pP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</a:p>
          <a:p>
            <a:pPr marL="0" indent="0">
              <a:buNone/>
            </a:pPr>
            <a:r>
              <a:rPr lang="en-US" altLang="zh-CN" dirty="0"/>
              <a:t>IF A&gt;B then</a:t>
            </a:r>
            <a:r>
              <a:rPr lang="zh-CN" altLang="en-US" dirty="0"/>
              <a:t> </a:t>
            </a:r>
            <a:r>
              <a:rPr lang="en-US" altLang="zh-CN" dirty="0" err="1"/>
              <a:t>A→Max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 err="1"/>
              <a:t>B→Max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C&gt;Max 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 err="1"/>
              <a:t>C→Max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Print Max</a:t>
            </a:r>
          </a:p>
          <a:p>
            <a:pPr marL="0" indent="0">
              <a:buNone/>
            </a:pPr>
            <a:r>
              <a:rPr lang="en-US" altLang="zh-CN" dirty="0"/>
              <a:t>End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57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好像和写代码差不多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8024" y="2752764"/>
            <a:ext cx="3106688" cy="2664296"/>
          </a:xfrm>
        </p:spPr>
        <p:txBody>
          <a:bodyPr/>
          <a:lstStyle/>
          <a:p>
            <a:r>
              <a:rPr lang="es-ES" altLang="zh-CN" sz="2800" b="1" dirty="0"/>
              <a:t>x = y;</a:t>
            </a:r>
          </a:p>
          <a:p>
            <a:r>
              <a:rPr lang="es-ES" altLang="zh-CN" sz="2800" b="1" dirty="0"/>
              <a:t>x = 20*(y+1);</a:t>
            </a:r>
          </a:p>
          <a:p>
            <a:r>
              <a:rPr lang="es-ES" altLang="zh-CN" sz="2800" b="1" dirty="0"/>
              <a:t>x = y = 30;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81336" y="2752764"/>
            <a:ext cx="3106688" cy="25484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 dirty="0"/>
              <a:t>x←y</a:t>
            </a:r>
          </a:p>
          <a:p>
            <a:r>
              <a:rPr lang="es-ES" altLang="zh-CN" dirty="0"/>
              <a:t>x←20*(y+1</a:t>
            </a:r>
            <a:r>
              <a:rPr lang="zh-CN" altLang="es-ES" dirty="0"/>
              <a:t>）</a:t>
            </a:r>
          </a:p>
          <a:p>
            <a:r>
              <a:rPr lang="es-ES" altLang="zh-CN" dirty="0"/>
              <a:t>x←y←30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8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还记得敏捷吗？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有一种敏捷叫直接写代码！</a:t>
            </a:r>
          </a:p>
        </p:txBody>
      </p:sp>
    </p:spTree>
    <p:extLst>
      <p:ext uri="{BB962C8B-B14F-4D97-AF65-F5344CB8AC3E}">
        <p14:creationId xmlns:p14="http://schemas.microsoft.com/office/powerpoint/2010/main" val="5770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4175" b="36404"/>
          <a:stretch/>
        </p:blipFill>
        <p:spPr>
          <a:xfrm>
            <a:off x="899592" y="2420888"/>
            <a:ext cx="7171669" cy="3456383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OR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详细设计？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0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656" y="2642420"/>
            <a:ext cx="1320635" cy="25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-443" b="-237"/>
          <a:stretch/>
        </p:blipFill>
        <p:spPr>
          <a:xfrm>
            <a:off x="2987824" y="2630036"/>
            <a:ext cx="2160240" cy="25390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5050" y="2708920"/>
            <a:ext cx="288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红灯是否好用绿灯是否好用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红灯和绿灯作为一个单元，是否能够互斥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黄灯</a:t>
            </a:r>
            <a:r>
              <a:rPr lang="zh-CN" altLang="en-US" smtClean="0"/>
              <a:t>的</a:t>
            </a:r>
            <a:r>
              <a:rPr lang="zh-CN" altLang="en-US" smtClean="0"/>
              <a:t>过渡性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黄灯的时机和间隔是否满足（文档）要求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/>
              <a:t>……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1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08920"/>
            <a:ext cx="3942133" cy="24482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4088" y="2708920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各路口的互斥规则是否正确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会不会出现同时全是红灯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黄灯的过渡时人行指示是合理的吗？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这个路口对于红绿灯的供电是否充足？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7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复杂的集成测试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92896"/>
            <a:ext cx="5442573" cy="35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Black Box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115616" y="2559420"/>
            <a:ext cx="3550319" cy="3308467"/>
            <a:chOff x="1115616" y="2559420"/>
            <a:chExt cx="3550319" cy="3308467"/>
          </a:xfrm>
        </p:grpSpPr>
        <p:pic>
          <p:nvPicPr>
            <p:cNvPr id="16386" name="Picture 2" descr="https://timgsa.baidu.com/timg?image&amp;quality=80&amp;size=b9999_10000&amp;sec=1496463518479&amp;di=c6567df212783574c74026c9b5e60c4f&amp;imgtype=0&amp;src=http%3A%2F%2Farticle.fd.zol-img.com.cn%2Ft_s501x2000%2Fg5%2FM00%2F0D%2F08%2FChMkJljKKgCIGSN4AAZgU11KOwUAAayZALgpmUABmBr09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501008"/>
              <a:ext cx="3550319" cy="236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8AEF41F-5AC0-48A0-9A3D-FB08138A8E40}"/>
                </a:ext>
              </a:extLst>
            </p:cNvPr>
            <p:cNvGrpSpPr/>
            <p:nvPr/>
          </p:nvGrpSpPr>
          <p:grpSpPr>
            <a:xfrm>
              <a:off x="1176338" y="2559420"/>
              <a:ext cx="2572040" cy="672325"/>
              <a:chOff x="1177366" y="4134993"/>
              <a:chExt cx="3592528" cy="1007365"/>
            </a:xfrm>
          </p:grpSpPr>
          <p:sp>
            <p:nvSpPr>
              <p:cNvPr id="4" name="右箭头 3"/>
              <p:cNvSpPr/>
              <p:nvPr/>
            </p:nvSpPr>
            <p:spPr>
              <a:xfrm>
                <a:off x="1430610" y="4437486"/>
                <a:ext cx="504056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右箭头 13"/>
              <p:cNvSpPr/>
              <p:nvPr/>
            </p:nvSpPr>
            <p:spPr>
              <a:xfrm>
                <a:off x="3800362" y="4358349"/>
                <a:ext cx="504056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Group 16"/>
              <p:cNvGrpSpPr>
                <a:grpSpLocks/>
              </p:cNvGrpSpPr>
              <p:nvPr/>
            </p:nvGrpSpPr>
            <p:grpSpPr bwMode="auto">
              <a:xfrm>
                <a:off x="1177366" y="4134993"/>
                <a:ext cx="3592528" cy="1007365"/>
                <a:chOff x="-80" y="720"/>
                <a:chExt cx="3883" cy="900"/>
              </a:xfrm>
            </p:grpSpPr>
            <p:sp>
              <p:nvSpPr>
                <p:cNvPr id="7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816" y="720"/>
                  <a:ext cx="1824" cy="768"/>
                </a:xfrm>
                <a:prstGeom prst="cube">
                  <a:avLst>
                    <a:gd name="adj" fmla="val 31986"/>
                  </a:avLst>
                </a:prstGeom>
                <a:ln>
                  <a:headEnd/>
                  <a:tailEnd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w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Wingdings" panose="05000000000000000000" pitchFamily="2" charset="2"/>
                    <a:buChar char="w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2000"/>
                </a:p>
              </p:txBody>
            </p:sp>
            <p:sp>
              <p:nvSpPr>
                <p:cNvPr id="1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-80" y="1203"/>
                  <a:ext cx="974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w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Wingdings" panose="05000000000000000000" pitchFamily="2" charset="2"/>
                    <a:buChar char="w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r>
                    <a:rPr lang="en-US" altLang="zh-CN" sz="2333" b="1" dirty="0">
                      <a:solidFill>
                        <a:srgbClr val="0000FF"/>
                      </a:solidFill>
                    </a:rPr>
                    <a:t>Input</a:t>
                  </a:r>
                </a:p>
              </p:txBody>
            </p:sp>
            <p:sp>
              <p:nvSpPr>
                <p:cNvPr id="1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597" y="1217"/>
                  <a:ext cx="1206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w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Wingdings" panose="05000000000000000000" pitchFamily="2" charset="2"/>
                    <a:buChar char="w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r>
                    <a:rPr lang="en-US" altLang="zh-CN" sz="2333" b="1" dirty="0">
                      <a:solidFill>
                        <a:srgbClr val="0000FF"/>
                      </a:solidFill>
                    </a:rPr>
                    <a:t>Output</a:t>
                  </a:r>
                </a:p>
              </p:txBody>
            </p:sp>
          </p:grpSp>
        </p:grpSp>
      </p:grpSp>
      <p:sp>
        <p:nvSpPr>
          <p:cNvPr id="13" name="文本框 12"/>
          <p:cNvSpPr txBox="1"/>
          <p:nvPr/>
        </p:nvSpPr>
        <p:spPr>
          <a:xfrm>
            <a:off x="4932040" y="3501008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我的操作是否能够得到正确的响应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怪物的移动是不是合理的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我的</a:t>
            </a:r>
            <a:r>
              <a:rPr lang="en-US" altLang="zh-CN" dirty="0" smtClean="0"/>
              <a:t>HP/MP</a:t>
            </a:r>
            <a:r>
              <a:rPr lang="zh-CN" altLang="en-US" dirty="0" smtClean="0"/>
              <a:t>的消耗看起来正确吗？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我能看到电池的电量吗？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聊天时能发脏话吗？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4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设计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3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C20F98-FF06-42C7-9664-83294458A984}"/>
              </a:ext>
            </a:extLst>
          </p:cNvPr>
          <p:cNvGrpSpPr/>
          <p:nvPr/>
        </p:nvGrpSpPr>
        <p:grpSpPr>
          <a:xfrm>
            <a:off x="1403648" y="2696858"/>
            <a:ext cx="6946378" cy="3785652"/>
            <a:chOff x="1403648" y="2696858"/>
            <a:chExt cx="6946378" cy="3785652"/>
          </a:xfrm>
        </p:grpSpPr>
        <p:grpSp>
          <p:nvGrpSpPr>
            <p:cNvPr id="33" name="组合 32"/>
            <p:cNvGrpSpPr/>
            <p:nvPr/>
          </p:nvGrpSpPr>
          <p:grpSpPr>
            <a:xfrm>
              <a:off x="1403648" y="2708920"/>
              <a:ext cx="2977444" cy="2733149"/>
              <a:chOff x="939188" y="1782957"/>
              <a:chExt cx="2977444" cy="2733149"/>
            </a:xfrm>
          </p:grpSpPr>
          <p:sp>
            <p:nvSpPr>
              <p:cNvPr id="4" name="AutoShape 4"/>
              <p:cNvSpPr>
                <a:spLocks noChangeArrowheads="1"/>
              </p:cNvSpPr>
              <p:nvPr/>
            </p:nvSpPr>
            <p:spPr bwMode="auto">
              <a:xfrm>
                <a:off x="939188" y="1782957"/>
                <a:ext cx="2977444" cy="2733149"/>
              </a:xfrm>
              <a:prstGeom prst="cube">
                <a:avLst>
                  <a:gd name="adj" fmla="val 25000"/>
                </a:avLst>
              </a:prstGeom>
              <a:ln>
                <a:headEnd/>
                <a:tailEnd/>
              </a:ln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000"/>
              </a:p>
            </p:txBody>
          </p:sp>
          <p:grpSp>
            <p:nvGrpSpPr>
              <p:cNvPr id="5" name="Group 5"/>
              <p:cNvGrpSpPr>
                <a:grpSpLocks/>
              </p:cNvGrpSpPr>
              <p:nvPr/>
            </p:nvGrpSpPr>
            <p:grpSpPr bwMode="auto">
              <a:xfrm>
                <a:off x="1547664" y="2569468"/>
                <a:ext cx="1283692" cy="1800200"/>
                <a:chOff x="0" y="0"/>
                <a:chExt cx="1680" cy="2160"/>
              </a:xfrm>
            </p:grpSpPr>
            <p:grpSp>
              <p:nvGrpSpPr>
                <p:cNvPr id="6" name="Group 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536" cy="2160"/>
                  <a:chOff x="0" y="0"/>
                  <a:chExt cx="1536" cy="2160"/>
                </a:xfrm>
              </p:grpSpPr>
              <p:sp>
                <p:nvSpPr>
                  <p:cNvPr id="10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288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1" name="AutoShape 8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0"/>
                    <a:ext cx="192" cy="192"/>
                  </a:xfrm>
                  <a:prstGeom prst="flowChartConnector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2" name="AutoShape 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576"/>
                    <a:ext cx="432" cy="240"/>
                  </a:xfrm>
                  <a:prstGeom prst="flowChartDecision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3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632"/>
                    <a:ext cx="432" cy="240"/>
                  </a:xfrm>
                  <a:prstGeom prst="flowChartDecision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1344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960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960"/>
                    <a:ext cx="384" cy="192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defTabSz="7620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defTabSz="7620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CA" altLang="en-US" sz="1167"/>
                  </a:p>
                </p:txBody>
              </p:sp>
              <p:sp>
                <p:nvSpPr>
                  <p:cNvPr id="17" name="AutoShape 14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1968"/>
                    <a:ext cx="192" cy="192"/>
                  </a:xfrm>
                  <a:prstGeom prst="flowChartConnector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w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5000"/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Wingdings" panose="05000000000000000000" pitchFamily="2" charset="2"/>
                      <a:buChar char="w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2000"/>
                  </a:p>
                </p:txBody>
              </p:sp>
              <p:sp>
                <p:nvSpPr>
                  <p:cNvPr id="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92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480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536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792" y="1872"/>
                    <a:ext cx="0" cy="96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192" y="816"/>
                    <a:ext cx="1200" cy="144"/>
                    <a:chOff x="0" y="0"/>
                    <a:chExt cx="1200" cy="144"/>
                  </a:xfrm>
                </p:grpSpPr>
                <p:sp>
                  <p:nvSpPr>
                    <p:cNvPr id="28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1200" cy="0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6" y="0"/>
                      <a:ext cx="0" cy="48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0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3" name="Group 24"/>
                  <p:cNvGrpSpPr>
                    <a:grpSpLocks/>
                  </p:cNvGrpSpPr>
                  <p:nvPr/>
                </p:nvGrpSpPr>
                <p:grpSpPr bwMode="auto">
                  <a:xfrm flipV="1">
                    <a:off x="192" y="1152"/>
                    <a:ext cx="1200" cy="192"/>
                    <a:chOff x="0" y="0"/>
                    <a:chExt cx="1200" cy="144"/>
                  </a:xfrm>
                </p:grpSpPr>
                <p:sp>
                  <p:nvSpPr>
                    <p:cNvPr id="24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1200" cy="0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6" y="0"/>
                      <a:ext cx="0" cy="48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00" y="48"/>
                      <a:ext cx="0" cy="96"/>
                    </a:xfrm>
                    <a:prstGeom prst="line">
                      <a:avLst/>
                    </a:prstGeom>
                    <a:ln>
                      <a:headEnd/>
                      <a:tailEnd/>
                    </a:ln>
                    <a:extLst/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7" name="Line 29"/>
                <p:cNvSpPr>
                  <a:spLocks noChangeShapeType="1"/>
                </p:cNvSpPr>
                <p:nvPr/>
              </p:nvSpPr>
              <p:spPr bwMode="auto">
                <a:xfrm>
                  <a:off x="816" y="240"/>
                  <a:ext cx="864" cy="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40"/>
                  <a:ext cx="0" cy="168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816" y="1920"/>
                  <a:ext cx="864" cy="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2" name="矩形 31"/>
            <p:cNvSpPr/>
            <p:nvPr/>
          </p:nvSpPr>
          <p:spPr>
            <a:xfrm>
              <a:off x="4552877" y="2696858"/>
              <a:ext cx="3797149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int fac(int n)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{</a:t>
              </a: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	if 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n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== 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) 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return 1;</a:t>
              </a:r>
            </a:p>
            <a:p>
              <a:endParaRPr lang="zh-CN" altLang="en-US" sz="2000" b="1" dirty="0">
                <a:solidFill>
                  <a:srgbClr val="FF0000"/>
                </a:solidFill>
              </a:endParaRPr>
            </a:p>
            <a:p>
              <a:r>
                <a:rPr lang="zh-CN" altLang="en-US" sz="2000" b="1" dirty="0">
                  <a:solidFill>
                    <a:srgbClr val="FF0000"/>
                  </a:solidFill>
                </a:rPr>
                <a:t>	return  n * fac(n - 1);</a:t>
              </a:r>
            </a:p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}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endParaRPr lang="en-US" altLang="zh-CN" sz="2000" b="1" dirty="0" smtClean="0">
                <a:solidFill>
                  <a:srgbClr val="FF0000"/>
                </a:solidFill>
              </a:endParaRPr>
            </a:p>
            <a:p>
              <a:pPr marL="457200" indent="-457200">
                <a:buAutoNum type="arabicParenBoth"/>
              </a:pPr>
              <a:r>
                <a:rPr lang="en-US" altLang="zh-CN" sz="2000" b="1" dirty="0" err="1" smtClean="0">
                  <a:solidFill>
                    <a:srgbClr val="FF0000"/>
                  </a:solidFill>
                </a:rPr>
                <a:t>fac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(0) = ?</a:t>
              </a:r>
            </a:p>
            <a:p>
              <a:pPr marL="457200" indent="-457200">
                <a:buAutoNum type="arabicParenBoth"/>
              </a:pPr>
              <a:r>
                <a:rPr lang="en-US" altLang="zh-CN" sz="2000" b="1" dirty="0" err="1">
                  <a:solidFill>
                    <a:srgbClr val="FF0000"/>
                  </a:solidFill>
                </a:rPr>
                <a:t>f</a:t>
              </a:r>
              <a:r>
                <a:rPr lang="en-US" altLang="zh-CN" sz="2000" b="1" dirty="0" err="1" smtClean="0">
                  <a:solidFill>
                    <a:srgbClr val="FF0000"/>
                  </a:solidFill>
                </a:rPr>
                <a:t>ac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(-1) = ?</a:t>
              </a:r>
            </a:p>
            <a:p>
              <a:pPr marL="457200" indent="-457200">
                <a:buAutoNum type="arabicParenBoth"/>
              </a:pPr>
              <a:r>
                <a:rPr lang="en-US" altLang="zh-CN" sz="2000" b="1" dirty="0" err="1" smtClean="0">
                  <a:solidFill>
                    <a:srgbClr val="FF0000"/>
                  </a:solidFill>
                </a:rPr>
                <a:t>fac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(65535) = ?</a:t>
              </a:r>
            </a:p>
            <a:p>
              <a:pPr marL="457200" indent="-457200">
                <a:buAutoNum type="arabicParenBoth"/>
              </a:pPr>
              <a:r>
                <a:rPr lang="en-US" altLang="zh-CN" sz="2000" b="1" dirty="0" err="1" smtClean="0">
                  <a:solidFill>
                    <a:srgbClr val="FF0000"/>
                  </a:solidFill>
                </a:rPr>
                <a:t>fac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(0xffffffff) = ?</a:t>
              </a:r>
            </a:p>
            <a:p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952500"/>
          </a:xfrm>
        </p:spPr>
        <p:txBody>
          <a:bodyPr/>
          <a:lstStyle/>
          <a:p>
            <a:r>
              <a:rPr lang="en-US" altLang="zh-CN" dirty="0"/>
              <a:t>White 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8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覆盖性测试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7926" y="2543415"/>
            <a:ext cx="2952328" cy="2952328"/>
          </a:xfrm>
        </p:spPr>
        <p:txBody>
          <a:bodyPr/>
          <a:lstStyle/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 ? (0, -1)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 ?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13 ?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14 ?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age = 16 ?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2543415"/>
            <a:ext cx="30243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howold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&lt; 2)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"Baby"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&lt; 14)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"Child"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&gt; 18)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"Adult"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else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7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边界值检测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8064" y="2625008"/>
            <a:ext cx="2376264" cy="2808312"/>
          </a:xfrm>
        </p:spPr>
        <p:txBody>
          <a:bodyPr/>
          <a:lstStyle/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n=0;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32767 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16384 ?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-16384;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= -16385;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19672" y="28216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doubleme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* 2);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8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压力测试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968" y="2636912"/>
            <a:ext cx="3539678" cy="2664296"/>
          </a:xfrm>
        </p:spPr>
        <p:txBody>
          <a:bodyPr/>
          <a:lstStyle/>
          <a:p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5000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万用户同时在线抢购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同时处理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1000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万退货单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12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小时内保持同时在线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7000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万抢购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5124" name="Picture 4" descr="https://gss3.bdstatic.com/84oSdTum2Q5BphGlnYG/timg?wapp&amp;quality=80&amp;size=b150_150&amp;subsize=20480&amp;cut_x=0&amp;cut_w=0&amp;cut_y=0&amp;cut_h=0&amp;sec=1369815402&amp;srctrace&amp;di=4bd34f3f11723578642d0e33b4a85b45&amp;wh_rate=null&amp;src=http%3A%2F%2Fimgsrc.baidu.com%2Fforum%2Fpic%2Fitem%2F63d0f703918fa0ecc7850f22249759ee3d6ddb5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16344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28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请测试一个盛水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的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水杯</a:t>
            </a:r>
            <a:endParaRPr lang="en-US" altLang="zh-CN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请测试一款计算器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7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§5.1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图示和文档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§5.2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概要设计与详细设计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§5.3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测试用例设计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</a:t>
            </a:r>
            <a:r>
              <a:rPr lang="en-US" altLang="zh-CN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5.4 </a:t>
            </a:r>
            <a:r>
              <a:rPr lang="zh-CN" altLang="en-US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  <a:endParaRPr lang="en-US" altLang="zh-CN" b="1" dirty="0" smtClean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模块化思维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3138" y="2375962"/>
            <a:ext cx="6799262" cy="3771900"/>
          </a:xfrm>
        </p:spPr>
        <p:txBody>
          <a:bodyPr/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整体化思维 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VS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模块化思维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4D041E-374A-4343-A411-38080575ECAA}"/>
              </a:ext>
            </a:extLst>
          </p:cNvPr>
          <p:cNvGrpSpPr/>
          <p:nvPr/>
        </p:nvGrpSpPr>
        <p:grpSpPr>
          <a:xfrm>
            <a:off x="1386946" y="3150151"/>
            <a:ext cx="6785454" cy="2223522"/>
            <a:chOff x="1151190" y="3150609"/>
            <a:chExt cx="6785454" cy="22235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44" y="3150609"/>
              <a:ext cx="3868700" cy="222260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190" y="3151524"/>
              <a:ext cx="2916754" cy="2222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5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</a:p>
        </p:txBody>
      </p:sp>
      <p:pic>
        <p:nvPicPr>
          <p:cNvPr id="6146" name="Picture 2" descr="http://5b0988e595225.cdn.sohucs.com/images/20180828/b89babac7daa44868b294869f113ef3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6336704" cy="38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模块化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2461268"/>
            <a:ext cx="2232248" cy="2654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02" y="2454362"/>
            <a:ext cx="3067996" cy="2667822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3970514" y="2816165"/>
            <a:ext cx="360040" cy="194421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软件模块化方法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函数（过程）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面向对象的封装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源码包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静态库、动态库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组件</a:t>
            </a:r>
            <a:endParaRPr lang="en-US" altLang="zh-CN" sz="32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4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0B21-2878-451B-AF43-A40AAE39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设计的实现方法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CF580-4250-4593-938D-93FF9317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形成文档</a:t>
            </a:r>
            <a:endParaRPr lang="en-US" altLang="zh-CN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2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包含图示的文档</a:t>
            </a:r>
            <a:endParaRPr lang="en-US" altLang="zh-CN" sz="3200" dirty="0" smtClean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3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包含图示的标准文档</a:t>
            </a:r>
            <a:endParaRPr lang="zh-CN" altLang="en-US" sz="36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97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180528" y="260648"/>
            <a:ext cx="4032448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未经处理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1196752"/>
            <a:ext cx="6552728" cy="52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75" y="1792726"/>
            <a:ext cx="4015244" cy="36838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584" y="578653"/>
            <a:ext cx="6799263" cy="1243013"/>
          </a:xfrm>
        </p:spPr>
        <p:txBody>
          <a:bodyPr/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函数封装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32" y="278663"/>
            <a:ext cx="4028927" cy="20820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763" y="2482400"/>
            <a:ext cx="3996796" cy="20114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52" y="4615534"/>
            <a:ext cx="4015244" cy="1722036"/>
          </a:xfrm>
          <a:prstGeom prst="rect">
            <a:avLst/>
          </a:prstGeom>
        </p:spPr>
      </p:pic>
      <p:cxnSp>
        <p:nvCxnSpPr>
          <p:cNvPr id="10" name="曲线连接符 9"/>
          <p:cNvCxnSpPr>
            <a:cxnSpLocks/>
          </p:cNvCxnSpPr>
          <p:nvPr/>
        </p:nvCxnSpPr>
        <p:spPr>
          <a:xfrm flipV="1">
            <a:off x="3995936" y="1992511"/>
            <a:ext cx="1656183" cy="139021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cxnSpLocks/>
          </p:cNvCxnSpPr>
          <p:nvPr/>
        </p:nvCxnSpPr>
        <p:spPr>
          <a:xfrm flipV="1">
            <a:off x="4339768" y="3837813"/>
            <a:ext cx="1207929" cy="27542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cxnSpLocks/>
          </p:cNvCxnSpPr>
          <p:nvPr/>
        </p:nvCxnSpPr>
        <p:spPr>
          <a:xfrm>
            <a:off x="2627784" y="4797152"/>
            <a:ext cx="2919912" cy="8789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7063"/>
            <a:ext cx="5067300" cy="1303337"/>
          </a:xfrm>
        </p:spPr>
        <p:txBody>
          <a:bodyPr/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多态设计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62" y="2399068"/>
            <a:ext cx="4197318" cy="3861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24744"/>
            <a:ext cx="3560203" cy="11537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154" y="3353059"/>
            <a:ext cx="2554453" cy="1294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4614192"/>
            <a:ext cx="2345438" cy="1294008"/>
          </a:xfrm>
          <a:prstGeom prst="rect">
            <a:avLst/>
          </a:prstGeom>
        </p:spPr>
      </p:pic>
      <p:cxnSp>
        <p:nvCxnSpPr>
          <p:cNvPr id="11" name="曲线连接符 10"/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3503503" y="1042540"/>
            <a:ext cx="697446" cy="201561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5612978" y="2325904"/>
            <a:ext cx="1074559" cy="9797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5924681" y="2993953"/>
            <a:ext cx="2335692" cy="9047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6B955D9-005A-428C-8CA4-0EF4096A4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996952"/>
            <a:ext cx="7886700" cy="993775"/>
          </a:xfrm>
        </p:spPr>
        <p:txBody>
          <a:bodyPr/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Q&amp;A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84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认识“图”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D06F3A-EA11-49FF-9AD1-5B243D4E73C8}"/>
              </a:ext>
            </a:extLst>
          </p:cNvPr>
          <p:cNvSpPr txBox="1">
            <a:spLocks/>
          </p:cNvSpPr>
          <p:nvPr/>
        </p:nvSpPr>
        <p:spPr>
          <a:xfrm>
            <a:off x="1400377" y="2564904"/>
            <a:ext cx="6592752" cy="31122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最简单的沟通方式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可以跨语言，会受到文化的影响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儿童也能</a:t>
            </a:r>
            <a:r>
              <a:rPr lang="zh-CN" altLang="en-US" sz="3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正确理解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3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机器现在也在学习识图</a:t>
            </a:r>
            <a:endParaRPr lang="en-US" altLang="zh-CN" sz="3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2550580"/>
            <a:ext cx="4680520" cy="2390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000" b="1" i="1" dirty="0"/>
              <a:t>Image</a:t>
            </a:r>
          </a:p>
          <a:p>
            <a:pPr marL="0" indent="0">
              <a:buNone/>
            </a:pPr>
            <a:r>
              <a:rPr lang="en-US" altLang="zh-CN" sz="3000" b="1" i="1" dirty="0"/>
              <a:t>Photo</a:t>
            </a:r>
          </a:p>
          <a:p>
            <a:pPr marL="0" indent="0">
              <a:buNone/>
            </a:pPr>
            <a:r>
              <a:rPr lang="en-US" altLang="zh-CN" sz="3000" b="1" i="1" dirty="0"/>
              <a:t>Picture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584" y="479424"/>
            <a:ext cx="6799262" cy="1303337"/>
          </a:xfrm>
        </p:spPr>
        <p:txBody>
          <a:bodyPr/>
          <a:lstStyle/>
          <a:p>
            <a:pPr algn="l"/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Photo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83768" y="1628800"/>
            <a:ext cx="4608512" cy="4608512"/>
            <a:chOff x="2797874" y="1209240"/>
            <a:chExt cx="4500504" cy="4641032"/>
          </a:xfrm>
        </p:grpSpPr>
        <p:pic>
          <p:nvPicPr>
            <p:cNvPr id="2050" name="Picture 2" descr="https://timgsa.baidu.com/timg?image&amp;quality=80&amp;size=b9999_10000&amp;sec=1493551122594&amp;di=c29ed9436ad965ca5ffcd59083fc0be1&amp;imgtype=0&amp;src=http%3A%2F%2Fpic.dbw.cn%2F0%2F07%2F90%2F61%2F7906166_80829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874" y="1209240"/>
              <a:ext cx="4500504" cy="2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74" y="3573016"/>
              <a:ext cx="4500504" cy="227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0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2346</TotalTime>
  <Words>1120</Words>
  <Application>Microsoft Office PowerPoint</Application>
  <PresentationFormat>全屏显示(4:3)</PresentationFormat>
  <Paragraphs>327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Adobe 黑体 Std R</vt:lpstr>
      <vt:lpstr>Adobe 楷体 Std R</vt:lpstr>
      <vt:lpstr>方正舒体</vt:lpstr>
      <vt:lpstr>华文楷体</vt:lpstr>
      <vt:lpstr>华文新魏</vt:lpstr>
      <vt:lpstr>宋体</vt:lpstr>
      <vt:lpstr>Arial</vt:lpstr>
      <vt:lpstr>Calibri</vt:lpstr>
      <vt:lpstr>Consolas</vt:lpstr>
      <vt:lpstr>Garamond</vt:lpstr>
      <vt:lpstr>Tahoma</vt:lpstr>
      <vt:lpstr>Times New Roman</vt:lpstr>
      <vt:lpstr>Wingdings</vt:lpstr>
      <vt:lpstr>环保</vt:lpstr>
      <vt:lpstr>Visio</vt:lpstr>
      <vt:lpstr>Ch5 软件的设计及模块化思维</vt:lpstr>
      <vt:lpstr>PowerPoint 演示文稿</vt:lpstr>
      <vt:lpstr>〇、前情回顾</vt:lpstr>
      <vt:lpstr>PowerPoint 演示文稿</vt:lpstr>
      <vt:lpstr>目录</vt:lpstr>
      <vt:lpstr>设计的实现方法</vt:lpstr>
      <vt:lpstr>认识“图”</vt:lpstr>
      <vt:lpstr>请区分</vt:lpstr>
      <vt:lpstr>Photo</vt:lpstr>
      <vt:lpstr>Picture：Painting &amp; Drawing</vt:lpstr>
      <vt:lpstr>also Image</vt:lpstr>
      <vt:lpstr>图片</vt:lpstr>
      <vt:lpstr>简单关系</vt:lpstr>
      <vt:lpstr>请区分</vt:lpstr>
      <vt:lpstr>Graph &amp; Chart</vt:lpstr>
      <vt:lpstr>Chart，图表</vt:lpstr>
      <vt:lpstr>Figure &amp; illustration</vt:lpstr>
      <vt:lpstr>Diagram，图示</vt:lpstr>
      <vt:lpstr>Diagram</vt:lpstr>
      <vt:lpstr>特别说明</vt:lpstr>
      <vt:lpstr>目录</vt:lpstr>
      <vt:lpstr>概要设计</vt:lpstr>
      <vt:lpstr>Architecture Overview</vt:lpstr>
      <vt:lpstr>Game Server Architecture</vt:lpstr>
      <vt:lpstr>脑图</vt:lpstr>
      <vt:lpstr>详细设计</vt:lpstr>
      <vt:lpstr>经典流程图</vt:lpstr>
      <vt:lpstr>流程图</vt:lpstr>
      <vt:lpstr>流程图</vt:lpstr>
      <vt:lpstr>PowerPoint 演示文稿</vt:lpstr>
      <vt:lpstr>顺序结构（Sequence） </vt:lpstr>
      <vt:lpstr>选择结构（Selection） </vt:lpstr>
      <vt:lpstr>选择结构（Selection） </vt:lpstr>
      <vt:lpstr>重复Iteration</vt:lpstr>
      <vt:lpstr>时序图</vt:lpstr>
      <vt:lpstr>时序图</vt:lpstr>
      <vt:lpstr>帧（frame）</vt:lpstr>
      <vt:lpstr>条件帧</vt:lpstr>
      <vt:lpstr>互斥帧</vt:lpstr>
      <vt:lpstr>伪代码Pseudocode</vt:lpstr>
      <vt:lpstr>减少文字书写</vt:lpstr>
      <vt:lpstr>好像和写代码差不多</vt:lpstr>
      <vt:lpstr>还记得敏捷吗？</vt:lpstr>
      <vt:lpstr>概要设计OR详细设计？</vt:lpstr>
      <vt:lpstr>目录</vt:lpstr>
      <vt:lpstr>单元测试</vt:lpstr>
      <vt:lpstr>集成测试</vt:lpstr>
      <vt:lpstr>复杂的集成测试</vt:lpstr>
      <vt:lpstr>Black Box</vt:lpstr>
      <vt:lpstr>White Box</vt:lpstr>
      <vt:lpstr>覆盖性测试</vt:lpstr>
      <vt:lpstr>边界值检测</vt:lpstr>
      <vt:lpstr>压力测试</vt:lpstr>
      <vt:lpstr>实践</vt:lpstr>
      <vt:lpstr>目录</vt:lpstr>
      <vt:lpstr>模块化思维 </vt:lpstr>
      <vt:lpstr>模块化</vt:lpstr>
      <vt:lpstr>模块化</vt:lpstr>
      <vt:lpstr>软件模块化方法 </vt:lpstr>
      <vt:lpstr>未经处理</vt:lpstr>
      <vt:lpstr>函数封装</vt:lpstr>
      <vt:lpstr>多态设计</vt:lpstr>
      <vt:lpstr>Q&amp;A</vt:lpstr>
    </vt:vector>
  </TitlesOfParts>
  <Company>***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《循环结构》说课稿</dc:title>
  <dc:creator>*</dc:creator>
  <cp:lastModifiedBy>hzs</cp:lastModifiedBy>
  <cp:revision>693</cp:revision>
  <dcterms:created xsi:type="dcterms:W3CDTF">2008-12-24T03:46:18Z</dcterms:created>
  <dcterms:modified xsi:type="dcterms:W3CDTF">2020-04-03T03:08:15Z</dcterms:modified>
</cp:coreProperties>
</file>